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83" r:id="rId4"/>
    <p:sldId id="264" r:id="rId5"/>
    <p:sldId id="268" r:id="rId6"/>
    <p:sldId id="270" r:id="rId7"/>
    <p:sldId id="273" r:id="rId8"/>
    <p:sldId id="272" r:id="rId9"/>
    <p:sldId id="271" r:id="rId10"/>
    <p:sldId id="274" r:id="rId11"/>
    <p:sldId id="266" r:id="rId12"/>
    <p:sldId id="278" r:id="rId13"/>
    <p:sldId id="277" r:id="rId14"/>
    <p:sldId id="284" r:id="rId15"/>
    <p:sldId id="275" r:id="rId16"/>
    <p:sldId id="281" r:id="rId17"/>
    <p:sldId id="279" r:id="rId18"/>
    <p:sldId id="276" r:id="rId19"/>
    <p:sldId id="285" r:id="rId20"/>
    <p:sldId id="280" r:id="rId21"/>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EDD7"/>
    <a:srgbClr val="FDF5D7"/>
    <a:srgbClr val="FEF9E6"/>
    <a:srgbClr val="FDF2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7" autoAdjust="0"/>
    <p:restoredTop sz="94660"/>
  </p:normalViewPr>
  <p:slideViewPr>
    <p:cSldViewPr snapToGrid="0">
      <p:cViewPr varScale="1">
        <p:scale>
          <a:sx n="71" d="100"/>
          <a:sy n="71" d="100"/>
        </p:scale>
        <p:origin x="72" y="9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CL"/>
          </a:p>
        </p:txBody>
      </p:sp>
      <p:sp>
        <p:nvSpPr>
          <p:cNvPr id="4" name="Marcador de fecha 3"/>
          <p:cNvSpPr>
            <a:spLocks noGrp="1"/>
          </p:cNvSpPr>
          <p:nvPr>
            <p:ph type="dt" sz="half" idx="10"/>
          </p:nvPr>
        </p:nvSpPr>
        <p:spPr/>
        <p:txBody>
          <a:bodyPr/>
          <a:lstStyle/>
          <a:p>
            <a:fld id="{28C7825E-7926-4556-8E9D-B920D9EFF95D}" type="datetimeFigureOut">
              <a:rPr lang="es-CL" smtClean="0"/>
              <a:t>04-04-2019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109061C5-3D4A-438E-A08F-10DEA43BA727}" type="slidenum">
              <a:rPr lang="es-CL" smtClean="0"/>
              <a:t>‹Nº›</a:t>
            </a:fld>
            <a:endParaRPr lang="es-CL"/>
          </a:p>
        </p:txBody>
      </p:sp>
    </p:spTree>
    <p:extLst>
      <p:ext uri="{BB962C8B-B14F-4D97-AF65-F5344CB8AC3E}">
        <p14:creationId xmlns:p14="http://schemas.microsoft.com/office/powerpoint/2010/main" val="2924008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28C7825E-7926-4556-8E9D-B920D9EFF95D}" type="datetimeFigureOut">
              <a:rPr lang="es-CL" smtClean="0"/>
              <a:t>04-04-2019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109061C5-3D4A-438E-A08F-10DEA43BA727}" type="slidenum">
              <a:rPr lang="es-CL" smtClean="0"/>
              <a:t>‹Nº›</a:t>
            </a:fld>
            <a:endParaRPr lang="es-CL"/>
          </a:p>
        </p:txBody>
      </p:sp>
    </p:spTree>
    <p:extLst>
      <p:ext uri="{BB962C8B-B14F-4D97-AF65-F5344CB8AC3E}">
        <p14:creationId xmlns:p14="http://schemas.microsoft.com/office/powerpoint/2010/main" val="2799282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28C7825E-7926-4556-8E9D-B920D9EFF95D}" type="datetimeFigureOut">
              <a:rPr lang="es-CL" smtClean="0"/>
              <a:t>04-04-2019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109061C5-3D4A-438E-A08F-10DEA43BA727}" type="slidenum">
              <a:rPr lang="es-CL" smtClean="0"/>
              <a:t>‹Nº›</a:t>
            </a:fld>
            <a:endParaRPr lang="es-CL"/>
          </a:p>
        </p:txBody>
      </p:sp>
    </p:spTree>
    <p:extLst>
      <p:ext uri="{BB962C8B-B14F-4D97-AF65-F5344CB8AC3E}">
        <p14:creationId xmlns:p14="http://schemas.microsoft.com/office/powerpoint/2010/main" val="4171479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28C7825E-7926-4556-8E9D-B920D9EFF95D}" type="datetimeFigureOut">
              <a:rPr lang="es-CL" smtClean="0"/>
              <a:t>04-04-2019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109061C5-3D4A-438E-A08F-10DEA43BA727}" type="slidenum">
              <a:rPr lang="es-CL" smtClean="0"/>
              <a:t>‹Nº›</a:t>
            </a:fld>
            <a:endParaRPr lang="es-CL"/>
          </a:p>
        </p:txBody>
      </p:sp>
    </p:spTree>
    <p:extLst>
      <p:ext uri="{BB962C8B-B14F-4D97-AF65-F5344CB8AC3E}">
        <p14:creationId xmlns:p14="http://schemas.microsoft.com/office/powerpoint/2010/main" val="1522593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28C7825E-7926-4556-8E9D-B920D9EFF95D}" type="datetimeFigureOut">
              <a:rPr lang="es-CL" smtClean="0"/>
              <a:t>04-04-2019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109061C5-3D4A-438E-A08F-10DEA43BA727}" type="slidenum">
              <a:rPr lang="es-CL" smtClean="0"/>
              <a:t>‹Nº›</a:t>
            </a:fld>
            <a:endParaRPr lang="es-CL"/>
          </a:p>
        </p:txBody>
      </p:sp>
    </p:spTree>
    <p:extLst>
      <p:ext uri="{BB962C8B-B14F-4D97-AF65-F5344CB8AC3E}">
        <p14:creationId xmlns:p14="http://schemas.microsoft.com/office/powerpoint/2010/main" val="2883387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fecha 4"/>
          <p:cNvSpPr>
            <a:spLocks noGrp="1"/>
          </p:cNvSpPr>
          <p:nvPr>
            <p:ph type="dt" sz="half" idx="10"/>
          </p:nvPr>
        </p:nvSpPr>
        <p:spPr/>
        <p:txBody>
          <a:bodyPr/>
          <a:lstStyle/>
          <a:p>
            <a:fld id="{28C7825E-7926-4556-8E9D-B920D9EFF95D}" type="datetimeFigureOut">
              <a:rPr lang="es-CL" smtClean="0"/>
              <a:t>04-04-2019</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109061C5-3D4A-438E-A08F-10DEA43BA727}" type="slidenum">
              <a:rPr lang="es-CL" smtClean="0"/>
              <a:t>‹Nº›</a:t>
            </a:fld>
            <a:endParaRPr lang="es-CL"/>
          </a:p>
        </p:txBody>
      </p:sp>
    </p:spTree>
    <p:extLst>
      <p:ext uri="{BB962C8B-B14F-4D97-AF65-F5344CB8AC3E}">
        <p14:creationId xmlns:p14="http://schemas.microsoft.com/office/powerpoint/2010/main" val="3201488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Marcador de fecha 6"/>
          <p:cNvSpPr>
            <a:spLocks noGrp="1"/>
          </p:cNvSpPr>
          <p:nvPr>
            <p:ph type="dt" sz="half" idx="10"/>
          </p:nvPr>
        </p:nvSpPr>
        <p:spPr/>
        <p:txBody>
          <a:bodyPr/>
          <a:lstStyle/>
          <a:p>
            <a:fld id="{28C7825E-7926-4556-8E9D-B920D9EFF95D}" type="datetimeFigureOut">
              <a:rPr lang="es-CL" smtClean="0"/>
              <a:t>04-04-2019</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109061C5-3D4A-438E-A08F-10DEA43BA727}" type="slidenum">
              <a:rPr lang="es-CL" smtClean="0"/>
              <a:t>‹Nº›</a:t>
            </a:fld>
            <a:endParaRPr lang="es-CL"/>
          </a:p>
        </p:txBody>
      </p:sp>
    </p:spTree>
    <p:extLst>
      <p:ext uri="{BB962C8B-B14F-4D97-AF65-F5344CB8AC3E}">
        <p14:creationId xmlns:p14="http://schemas.microsoft.com/office/powerpoint/2010/main" val="810838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fecha 2"/>
          <p:cNvSpPr>
            <a:spLocks noGrp="1"/>
          </p:cNvSpPr>
          <p:nvPr>
            <p:ph type="dt" sz="half" idx="10"/>
          </p:nvPr>
        </p:nvSpPr>
        <p:spPr/>
        <p:txBody>
          <a:bodyPr/>
          <a:lstStyle/>
          <a:p>
            <a:fld id="{28C7825E-7926-4556-8E9D-B920D9EFF95D}" type="datetimeFigureOut">
              <a:rPr lang="es-CL" smtClean="0"/>
              <a:t>04-04-2019</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109061C5-3D4A-438E-A08F-10DEA43BA727}" type="slidenum">
              <a:rPr lang="es-CL" smtClean="0"/>
              <a:t>‹Nº›</a:t>
            </a:fld>
            <a:endParaRPr lang="es-CL"/>
          </a:p>
        </p:txBody>
      </p:sp>
    </p:spTree>
    <p:extLst>
      <p:ext uri="{BB962C8B-B14F-4D97-AF65-F5344CB8AC3E}">
        <p14:creationId xmlns:p14="http://schemas.microsoft.com/office/powerpoint/2010/main" val="2995814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8C7825E-7926-4556-8E9D-B920D9EFF95D}" type="datetimeFigureOut">
              <a:rPr lang="es-CL" smtClean="0"/>
              <a:t>04-04-2019</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109061C5-3D4A-438E-A08F-10DEA43BA727}" type="slidenum">
              <a:rPr lang="es-CL" smtClean="0"/>
              <a:t>‹Nº›</a:t>
            </a:fld>
            <a:endParaRPr lang="es-CL"/>
          </a:p>
        </p:txBody>
      </p:sp>
    </p:spTree>
    <p:extLst>
      <p:ext uri="{BB962C8B-B14F-4D97-AF65-F5344CB8AC3E}">
        <p14:creationId xmlns:p14="http://schemas.microsoft.com/office/powerpoint/2010/main" val="1185082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28C7825E-7926-4556-8E9D-B920D9EFF95D}" type="datetimeFigureOut">
              <a:rPr lang="es-CL" smtClean="0"/>
              <a:t>04-04-2019</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109061C5-3D4A-438E-A08F-10DEA43BA727}" type="slidenum">
              <a:rPr lang="es-CL" smtClean="0"/>
              <a:t>‹Nº›</a:t>
            </a:fld>
            <a:endParaRPr lang="es-CL"/>
          </a:p>
        </p:txBody>
      </p:sp>
    </p:spTree>
    <p:extLst>
      <p:ext uri="{BB962C8B-B14F-4D97-AF65-F5344CB8AC3E}">
        <p14:creationId xmlns:p14="http://schemas.microsoft.com/office/powerpoint/2010/main" val="3992572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28C7825E-7926-4556-8E9D-B920D9EFF95D}" type="datetimeFigureOut">
              <a:rPr lang="es-CL" smtClean="0"/>
              <a:t>04-04-2019</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109061C5-3D4A-438E-A08F-10DEA43BA727}" type="slidenum">
              <a:rPr lang="es-CL" smtClean="0"/>
              <a:t>‹Nº›</a:t>
            </a:fld>
            <a:endParaRPr lang="es-CL"/>
          </a:p>
        </p:txBody>
      </p:sp>
    </p:spTree>
    <p:extLst>
      <p:ext uri="{BB962C8B-B14F-4D97-AF65-F5344CB8AC3E}">
        <p14:creationId xmlns:p14="http://schemas.microsoft.com/office/powerpoint/2010/main" val="1243440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7825E-7926-4556-8E9D-B920D9EFF95D}" type="datetimeFigureOut">
              <a:rPr lang="es-CL" smtClean="0"/>
              <a:t>04-04-2019</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061C5-3D4A-438E-A08F-10DEA43BA727}" type="slidenum">
              <a:rPr lang="es-CL" smtClean="0"/>
              <a:t>‹Nº›</a:t>
            </a:fld>
            <a:endParaRPr lang="es-CL"/>
          </a:p>
        </p:txBody>
      </p:sp>
    </p:spTree>
    <p:extLst>
      <p:ext uri="{BB962C8B-B14F-4D97-AF65-F5344CB8AC3E}">
        <p14:creationId xmlns:p14="http://schemas.microsoft.com/office/powerpoint/2010/main" val="1906561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premiosliterarios.cl/"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propiedadintelectual.gob.cl/"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ultura.gob.cl/"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premiosliterarios.cl/"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 Id="rId9" Type="http://schemas.openxmlformats.org/officeDocument/2006/relationships/image" Target="../media/image9.jpg"/></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pic>
        <p:nvPicPr>
          <p:cNvPr id="1026" name="Picture 2" descr="https://www.cultura.gob.cl/wp-content/themes/cnca-portal/img/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 y="5200685"/>
            <a:ext cx="1497196" cy="1342939"/>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ctrTitle"/>
          </p:nvPr>
        </p:nvSpPr>
        <p:spPr>
          <a:xfrm>
            <a:off x="1524000" y="1122363"/>
            <a:ext cx="6096000" cy="2387600"/>
          </a:xfrm>
        </p:spPr>
        <p:txBody>
          <a:bodyPr>
            <a:normAutofit fontScale="90000"/>
          </a:bodyPr>
          <a:lstStyle/>
          <a:p>
            <a:pPr algn="l"/>
            <a:r>
              <a:rPr lang="es-CL" b="1" dirty="0" smtClean="0">
                <a:solidFill>
                  <a:srgbClr val="C00000"/>
                </a:solidFill>
                <a:latin typeface="Klavika Bd" panose="02000803050000020004" pitchFamily="50" charset="0"/>
              </a:rPr>
              <a:t>PREMIOS</a:t>
            </a:r>
            <a:br>
              <a:rPr lang="es-CL" b="1" dirty="0" smtClean="0">
                <a:solidFill>
                  <a:srgbClr val="C00000"/>
                </a:solidFill>
                <a:latin typeface="Klavika Bd" panose="02000803050000020004" pitchFamily="50" charset="0"/>
              </a:rPr>
            </a:br>
            <a:r>
              <a:rPr lang="es-CL" b="1" dirty="0" smtClean="0">
                <a:solidFill>
                  <a:srgbClr val="C00000"/>
                </a:solidFill>
                <a:latin typeface="Klavika Bd" panose="02000803050000020004" pitchFamily="50" charset="0"/>
              </a:rPr>
              <a:t>LITERARIOS</a:t>
            </a:r>
            <a:r>
              <a:rPr lang="es-CL" dirty="0" smtClean="0">
                <a:solidFill>
                  <a:srgbClr val="C00000"/>
                </a:solidFill>
                <a:latin typeface="Klavika Bd" panose="02000803050000020004" pitchFamily="50" charset="0"/>
              </a:rPr>
              <a:t/>
            </a:r>
            <a:br>
              <a:rPr lang="es-CL" dirty="0" smtClean="0">
                <a:solidFill>
                  <a:srgbClr val="C00000"/>
                </a:solidFill>
                <a:latin typeface="Klavika Bd" panose="02000803050000020004" pitchFamily="50" charset="0"/>
              </a:rPr>
            </a:br>
            <a:r>
              <a:rPr lang="es-CL" dirty="0" smtClean="0">
                <a:solidFill>
                  <a:srgbClr val="C00000"/>
                </a:solidFill>
                <a:latin typeface="Klavika Lt" panose="02000000000000000000" pitchFamily="50" charset="0"/>
              </a:rPr>
              <a:t>2019</a:t>
            </a:r>
            <a:endParaRPr lang="es-CL"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1524000" y="3673547"/>
            <a:ext cx="6096000" cy="1864659"/>
          </a:xfrm>
        </p:spPr>
        <p:txBody>
          <a:bodyPr>
            <a:normAutofit/>
          </a:bodyPr>
          <a:lstStyle/>
          <a:p>
            <a:pPr algn="l"/>
            <a:r>
              <a:rPr lang="es-CL" sz="3200" dirty="0" smtClean="0">
                <a:solidFill>
                  <a:srgbClr val="C00000"/>
                </a:solidFill>
                <a:latin typeface="Klavika Lt" panose="02000000000000000000" pitchFamily="50" charset="0"/>
              </a:rPr>
              <a:t>CONVOCATORIA 2019</a:t>
            </a:r>
          </a:p>
          <a:p>
            <a:pPr algn="l"/>
            <a:r>
              <a:rPr lang="es-CL" sz="3200" dirty="0" smtClean="0">
                <a:solidFill>
                  <a:srgbClr val="C00000"/>
                </a:solidFill>
                <a:latin typeface="Klavika Lt" panose="02000000000000000000" pitchFamily="50" charset="0"/>
              </a:rPr>
              <a:t>20 de marzo a 03 de mayo</a:t>
            </a:r>
            <a:endParaRPr lang="es-CL" sz="3200" dirty="0">
              <a:solidFill>
                <a:srgbClr val="C00000"/>
              </a:solidFill>
              <a:latin typeface="Klavika Lt" panose="02000000000000000000" pitchFamily="50" charset="0"/>
            </a:endParaRPr>
          </a:p>
        </p:txBody>
      </p:sp>
      <p:pic>
        <p:nvPicPr>
          <p:cNvPr id="6" name="Imagen 5"/>
          <p:cNvPicPr>
            <a:picLocks noChangeAspect="1"/>
          </p:cNvPicPr>
          <p:nvPr/>
        </p:nvPicPr>
        <p:blipFill>
          <a:blip r:embed="rId3"/>
          <a:stretch>
            <a:fillRect/>
          </a:stretch>
        </p:blipFill>
        <p:spPr>
          <a:xfrm>
            <a:off x="419100" y="0"/>
            <a:ext cx="1537268" cy="176040"/>
          </a:xfrm>
          <a:prstGeom prst="rect">
            <a:avLst/>
          </a:prstGeom>
        </p:spPr>
      </p:pic>
    </p:spTree>
    <p:extLst>
      <p:ext uri="{BB962C8B-B14F-4D97-AF65-F5344CB8AC3E}">
        <p14:creationId xmlns:p14="http://schemas.microsoft.com/office/powerpoint/2010/main" val="269264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NARRATIVA GRÁFICA</a:t>
            </a:r>
            <a:endParaRPr lang="es-CL" sz="4000" dirty="0">
              <a:solidFill>
                <a:srgbClr val="C00000"/>
              </a:solidFill>
              <a:latin typeface="Klavika Lt" panose="02000000000000000000" pitchFamily="50" charset="0"/>
            </a:endParaRPr>
          </a:p>
        </p:txBody>
      </p:sp>
      <p:sp>
        <p:nvSpPr>
          <p:cNvPr id="5" name="CuadroTexto 4"/>
          <p:cNvSpPr txBox="1"/>
          <p:nvPr/>
        </p:nvSpPr>
        <p:spPr>
          <a:xfrm>
            <a:off x="3880419" y="2878110"/>
            <a:ext cx="5495230" cy="2308324"/>
          </a:xfrm>
          <a:prstGeom prst="rect">
            <a:avLst/>
          </a:prstGeom>
          <a:noFill/>
        </p:spPr>
        <p:txBody>
          <a:bodyPr wrap="square" rtlCol="0">
            <a:spAutoFit/>
          </a:bodyPr>
          <a:lstStyle/>
          <a:p>
            <a:pPr marL="285750" indent="-285750">
              <a:buFont typeface="Arial" panose="020B0604020202020204" pitchFamily="34" charset="0"/>
              <a:buChar char="•"/>
            </a:pPr>
            <a:r>
              <a:rPr lang="es-CL" dirty="0" smtClean="0">
                <a:latin typeface="gobCL" pitchFamily="50" charset="0"/>
              </a:rPr>
              <a:t>Premio inaugurado en 2019, enfocado en premiar todas las obras que se enmarcan dentro del género de la novela gráfica</a:t>
            </a:r>
            <a:endParaRPr lang="es-CL" dirty="0">
              <a:latin typeface="gobCL" pitchFamily="50" charset="0"/>
            </a:endParaRPr>
          </a:p>
          <a:p>
            <a:pPr marL="285750" indent="-285750">
              <a:buFont typeface="Arial" panose="020B0604020202020204" pitchFamily="34" charset="0"/>
              <a:buChar char="•"/>
            </a:pPr>
            <a:r>
              <a:rPr lang="es-CL" dirty="0">
                <a:latin typeface="gobCL" pitchFamily="50" charset="0"/>
              </a:rPr>
              <a:t>Enfocado en autores publicados cuya obra haya aparecido durante </a:t>
            </a:r>
            <a:r>
              <a:rPr lang="es-CL" dirty="0" smtClean="0">
                <a:latin typeface="gobCL" pitchFamily="50" charset="0"/>
              </a:rPr>
              <a:t>2017 y 2018</a:t>
            </a:r>
            <a:endParaRPr lang="es-CL" dirty="0">
              <a:latin typeface="gobCL" pitchFamily="50" charset="0"/>
            </a:endParaRPr>
          </a:p>
          <a:p>
            <a:pPr marL="285750" indent="-285750">
              <a:buFont typeface="Arial" panose="020B0604020202020204" pitchFamily="34" charset="0"/>
              <a:buChar char="•"/>
            </a:pPr>
            <a:r>
              <a:rPr lang="es-CL" dirty="0" smtClean="0">
                <a:latin typeface="gobCL" pitchFamily="50" charset="0"/>
              </a:rPr>
              <a:t>El ganador recibe </a:t>
            </a:r>
            <a:r>
              <a:rPr lang="es-CL" dirty="0">
                <a:latin typeface="gobCL" pitchFamily="50" charset="0"/>
              </a:rPr>
              <a:t>$4.330.000</a:t>
            </a: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 y="2878110"/>
            <a:ext cx="3347535" cy="3365903"/>
          </a:xfrm>
          <a:prstGeom prst="rect">
            <a:avLst/>
          </a:prstGeom>
        </p:spPr>
      </p:pic>
    </p:spTree>
    <p:extLst>
      <p:ext uri="{BB962C8B-B14F-4D97-AF65-F5344CB8AC3E}">
        <p14:creationId xmlns:p14="http://schemas.microsoft.com/office/powerpoint/2010/main" val="2260848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PREGUNTAS FRECUENTES</a:t>
            </a:r>
            <a:endParaRPr lang="es-CL" sz="4000" dirty="0">
              <a:solidFill>
                <a:srgbClr val="C00000"/>
              </a:solidFill>
              <a:latin typeface="Klavika Lt" panose="02000000000000000000" pitchFamily="50" charset="0"/>
            </a:endParaRPr>
          </a:p>
        </p:txBody>
      </p:sp>
      <p:sp>
        <p:nvSpPr>
          <p:cNvPr id="5" name="CuadroTexto 4"/>
          <p:cNvSpPr txBox="1"/>
          <p:nvPr/>
        </p:nvSpPr>
        <p:spPr>
          <a:xfrm>
            <a:off x="2101121" y="2878110"/>
            <a:ext cx="7274527" cy="3139321"/>
          </a:xfrm>
          <a:prstGeom prst="rect">
            <a:avLst/>
          </a:prstGeom>
          <a:noFill/>
        </p:spPr>
        <p:txBody>
          <a:bodyPr wrap="square" rtlCol="0">
            <a:spAutoFit/>
          </a:bodyPr>
          <a:lstStyle/>
          <a:p>
            <a:pPr marL="285750" indent="-285750">
              <a:buFont typeface="Arial" panose="020B0604020202020204" pitchFamily="34" charset="0"/>
              <a:buChar char="•"/>
            </a:pPr>
            <a:r>
              <a:rPr lang="es-CL" b="1" dirty="0" smtClean="0">
                <a:latin typeface="gobCL" pitchFamily="50" charset="0"/>
              </a:rPr>
              <a:t>¿Dónde puedo postular?</a:t>
            </a:r>
          </a:p>
          <a:p>
            <a:pPr lvl="1"/>
            <a:r>
              <a:rPr lang="es-CL" dirty="0" smtClean="0">
                <a:latin typeface="gobCL" pitchFamily="50" charset="0"/>
              </a:rPr>
              <a:t>En el sitio </a:t>
            </a:r>
            <a:r>
              <a:rPr lang="es-CL" dirty="0" smtClean="0">
                <a:latin typeface="gobCL" pitchFamily="50" charset="0"/>
                <a:hlinkClick r:id="rId2"/>
              </a:rPr>
              <a:t>www.premiosliterarios.cultura.gob.cl</a:t>
            </a:r>
            <a:r>
              <a:rPr lang="es-CL" dirty="0" smtClean="0">
                <a:latin typeface="gobCL" pitchFamily="50" charset="0"/>
              </a:rPr>
              <a:t> encontrará la información de cada uno de nuestros premios, junto con los requisitos para participar.</a:t>
            </a:r>
          </a:p>
          <a:p>
            <a:pPr lvl="1"/>
            <a:endParaRPr lang="es-CL" dirty="0" smtClean="0">
              <a:latin typeface="gobCL" pitchFamily="50" charset="0"/>
            </a:endParaRPr>
          </a:p>
          <a:p>
            <a:pPr marL="285750" indent="-285750">
              <a:buFont typeface="Arial" panose="020B0604020202020204" pitchFamily="34" charset="0"/>
              <a:buChar char="•"/>
            </a:pPr>
            <a:r>
              <a:rPr lang="es-CL" b="1" dirty="0" smtClean="0">
                <a:latin typeface="gobCL" pitchFamily="50" charset="0"/>
              </a:rPr>
              <a:t>¿Qué necesito para postular?</a:t>
            </a:r>
          </a:p>
          <a:p>
            <a:pPr lvl="1"/>
            <a:r>
              <a:rPr lang="es-CL" dirty="0" smtClean="0">
                <a:latin typeface="gobCL" pitchFamily="50" charset="0"/>
              </a:rPr>
              <a:t>Dependiendo del premio hay diferentes requerimientos, por lo mismo recomendamos leer bien las bases de cada uno de los premios para conocerlos. Estas las puede revisar en </a:t>
            </a:r>
            <a:r>
              <a:rPr lang="es-CL" dirty="0" smtClean="0">
                <a:latin typeface="gobCL" pitchFamily="50" charset="0"/>
                <a:hlinkClick r:id="rId2"/>
              </a:rPr>
              <a:t>www.premiosliterarios.cultura.gob.cl</a:t>
            </a:r>
            <a:r>
              <a:rPr lang="es-CL" dirty="0" smtClean="0">
                <a:latin typeface="gobCL" pitchFamily="50" charset="0"/>
              </a:rPr>
              <a:t>.</a:t>
            </a:r>
            <a:endParaRPr lang="es-CL" dirty="0" smtClean="0"/>
          </a:p>
          <a:p>
            <a:endParaRPr lang="es-CL" dirty="0"/>
          </a:p>
        </p:txBody>
      </p:sp>
      <p:pic>
        <p:nvPicPr>
          <p:cNvPr id="7" name="Imagen 6"/>
          <p:cNvPicPr>
            <a:picLocks noChangeAspect="1"/>
          </p:cNvPicPr>
          <p:nvPr/>
        </p:nvPicPr>
        <p:blipFill>
          <a:blip r:embed="rId3"/>
          <a:stretch>
            <a:fillRect/>
          </a:stretch>
        </p:blipFill>
        <p:spPr>
          <a:xfrm>
            <a:off x="419100" y="0"/>
            <a:ext cx="1537268" cy="176040"/>
          </a:xfrm>
          <a:prstGeom prst="rect">
            <a:avLst/>
          </a:prstGeom>
        </p:spPr>
      </p:pic>
    </p:spTree>
    <p:extLst>
      <p:ext uri="{BB962C8B-B14F-4D97-AF65-F5344CB8AC3E}">
        <p14:creationId xmlns:p14="http://schemas.microsoft.com/office/powerpoint/2010/main" val="40725185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PREGUNTAS FRECUENTES</a:t>
            </a:r>
            <a:endParaRPr lang="es-CL" sz="4000" dirty="0">
              <a:solidFill>
                <a:srgbClr val="C00000"/>
              </a:solidFill>
              <a:latin typeface="Klavika Lt" panose="02000000000000000000" pitchFamily="50" charset="0"/>
            </a:endParaRPr>
          </a:p>
        </p:txBody>
      </p:sp>
      <p:sp>
        <p:nvSpPr>
          <p:cNvPr id="5" name="CuadroTexto 4"/>
          <p:cNvSpPr txBox="1"/>
          <p:nvPr/>
        </p:nvSpPr>
        <p:spPr>
          <a:xfrm>
            <a:off x="2101121" y="2878110"/>
            <a:ext cx="7274527" cy="3693319"/>
          </a:xfrm>
          <a:prstGeom prst="rect">
            <a:avLst/>
          </a:prstGeom>
          <a:noFill/>
        </p:spPr>
        <p:txBody>
          <a:bodyPr wrap="square" rtlCol="0">
            <a:spAutoFit/>
          </a:bodyPr>
          <a:lstStyle/>
          <a:p>
            <a:pPr marL="285750" indent="-285750">
              <a:buFont typeface="Arial" panose="020B0604020202020204" pitchFamily="34" charset="0"/>
              <a:buChar char="•"/>
            </a:pPr>
            <a:r>
              <a:rPr lang="es-CL" b="1" dirty="0" smtClean="0">
                <a:latin typeface="gobCL" pitchFamily="50" charset="0"/>
              </a:rPr>
              <a:t>¿Qué es el </a:t>
            </a:r>
            <a:r>
              <a:rPr lang="es-CL" b="1" dirty="0">
                <a:latin typeface="gobCL" pitchFamily="50" charset="0"/>
              </a:rPr>
              <a:t>Registro de Derechos de Autor del Departamento de Derechos Intelectuales de la Dirección de Bibliotecas, Archivos y </a:t>
            </a:r>
            <a:r>
              <a:rPr lang="es-CL" b="1" dirty="0" smtClean="0">
                <a:latin typeface="gobCL" pitchFamily="50" charset="0"/>
              </a:rPr>
              <a:t>Museos?</a:t>
            </a:r>
          </a:p>
          <a:p>
            <a:pPr lvl="1"/>
            <a:r>
              <a:rPr lang="es-CL" dirty="0" smtClean="0">
                <a:latin typeface="gobCL" pitchFamily="50" charset="0"/>
              </a:rPr>
              <a:t>Es uno de los requisitos obligatorios para participar en las categorías de obras inéditas de los premios Mejores Obras Literarias y Escrituras de la Memoria. Este documento certifica que la obra presentada es de autoría del postulante, protegiendo la integridad de esta.</a:t>
            </a:r>
            <a:br>
              <a:rPr lang="es-CL" dirty="0" smtClean="0">
                <a:latin typeface="gobCL" pitchFamily="50" charset="0"/>
              </a:rPr>
            </a:br>
            <a:r>
              <a:rPr lang="es-CL" dirty="0" smtClean="0">
                <a:latin typeface="gobCL" pitchFamily="50" charset="0"/>
              </a:rPr>
              <a:t>El documento puede obtenerse </a:t>
            </a:r>
            <a:r>
              <a:rPr lang="es-CL" dirty="0">
                <a:latin typeface="gobCL" pitchFamily="50" charset="0"/>
              </a:rPr>
              <a:t>vía electrónica </a:t>
            </a:r>
            <a:r>
              <a:rPr lang="es-CL" dirty="0" smtClean="0">
                <a:latin typeface="gobCL" pitchFamily="50" charset="0"/>
              </a:rPr>
              <a:t>en </a:t>
            </a:r>
            <a:r>
              <a:rPr lang="es-CL" dirty="0" smtClean="0">
                <a:latin typeface="gobCL" pitchFamily="50" charset="0"/>
                <a:hlinkClick r:id="rId2"/>
              </a:rPr>
              <a:t>www.propiedadintelectual.gob.cl</a:t>
            </a:r>
            <a:r>
              <a:rPr lang="es-CL" dirty="0" smtClean="0">
                <a:latin typeface="gobCL" pitchFamily="50" charset="0"/>
              </a:rPr>
              <a:t> o en las oficinas de la institución en Herrera 360, Santiago. El certificado toma varios días en estar listo, por lo que sugerimos hacer este trámite a tiempo.</a:t>
            </a:r>
          </a:p>
          <a:p>
            <a:endParaRPr lang="es-CL" dirty="0" smtClean="0"/>
          </a:p>
          <a:p>
            <a:endParaRPr lang="es-CL" dirty="0"/>
          </a:p>
        </p:txBody>
      </p:sp>
      <p:pic>
        <p:nvPicPr>
          <p:cNvPr id="7" name="Imagen 6"/>
          <p:cNvPicPr>
            <a:picLocks noChangeAspect="1"/>
          </p:cNvPicPr>
          <p:nvPr/>
        </p:nvPicPr>
        <p:blipFill>
          <a:blip r:embed="rId3"/>
          <a:stretch>
            <a:fillRect/>
          </a:stretch>
        </p:blipFill>
        <p:spPr>
          <a:xfrm>
            <a:off x="419100" y="0"/>
            <a:ext cx="1537268" cy="176040"/>
          </a:xfrm>
          <a:prstGeom prst="rect">
            <a:avLst/>
          </a:prstGeom>
        </p:spPr>
      </p:pic>
    </p:spTree>
    <p:extLst>
      <p:ext uri="{BB962C8B-B14F-4D97-AF65-F5344CB8AC3E}">
        <p14:creationId xmlns:p14="http://schemas.microsoft.com/office/powerpoint/2010/main" val="15823401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PREGUNTAS FRECUENTES</a:t>
            </a:r>
            <a:endParaRPr lang="es-CL" sz="4000" dirty="0">
              <a:solidFill>
                <a:srgbClr val="C00000"/>
              </a:solidFill>
              <a:latin typeface="Klavika Lt" panose="02000000000000000000" pitchFamily="50" charset="0"/>
            </a:endParaRPr>
          </a:p>
        </p:txBody>
      </p:sp>
      <p:sp>
        <p:nvSpPr>
          <p:cNvPr id="5" name="CuadroTexto 4"/>
          <p:cNvSpPr txBox="1"/>
          <p:nvPr/>
        </p:nvSpPr>
        <p:spPr>
          <a:xfrm>
            <a:off x="2101121" y="2878110"/>
            <a:ext cx="7274527" cy="3416320"/>
          </a:xfrm>
          <a:prstGeom prst="rect">
            <a:avLst/>
          </a:prstGeom>
          <a:noFill/>
        </p:spPr>
        <p:txBody>
          <a:bodyPr wrap="square" rtlCol="0">
            <a:spAutoFit/>
          </a:bodyPr>
          <a:lstStyle/>
          <a:p>
            <a:pPr marL="285750" indent="-285750">
              <a:buFont typeface="Arial" panose="020B0604020202020204" pitchFamily="34" charset="0"/>
              <a:buChar char="•"/>
            </a:pPr>
            <a:r>
              <a:rPr lang="es-CL" b="1" dirty="0" smtClean="0">
                <a:latin typeface="gobCL" pitchFamily="50" charset="0"/>
              </a:rPr>
              <a:t>¿Dónde obtengo el comprobante de depósito legal?</a:t>
            </a:r>
          </a:p>
          <a:p>
            <a:pPr lvl="1"/>
            <a:r>
              <a:rPr lang="es-CL" dirty="0" smtClean="0">
                <a:latin typeface="gobCL" pitchFamily="50" charset="0"/>
              </a:rPr>
              <a:t>En el sitio de la Biblioteca Nacional o en sus oficinas. Es el comprobante que tienen las obras publicadas de que poseen ISBN.</a:t>
            </a:r>
          </a:p>
          <a:p>
            <a:pPr lvl="1"/>
            <a:endParaRPr lang="es-CL" dirty="0" smtClean="0">
              <a:latin typeface="gobCL" pitchFamily="50" charset="0"/>
            </a:endParaRPr>
          </a:p>
          <a:p>
            <a:pPr marL="285750" indent="-285750">
              <a:buFont typeface="Arial" panose="020B0604020202020204" pitchFamily="34" charset="0"/>
              <a:buChar char="•"/>
            </a:pPr>
            <a:r>
              <a:rPr lang="es-CL" b="1" dirty="0">
                <a:latin typeface="gobCL" pitchFamily="50" charset="0"/>
              </a:rPr>
              <a:t>Si no resulto ganador, ¿me devuelven mi obra?</a:t>
            </a:r>
          </a:p>
          <a:p>
            <a:pPr lvl="1"/>
            <a:r>
              <a:rPr lang="es-CL" dirty="0" smtClean="0">
                <a:latin typeface="gobCL" pitchFamily="50" charset="0"/>
              </a:rPr>
              <a:t>Si enviaste tu postulación en formato físico a las categorías inéditas, tienes 30 días después del anuncio de los ganadores para retirar tu material. Pasado estos días, la postulación será archivada. En el caso de las categorías publicadas, el material no se devuelve y se entrega a bibliotecas públicas.</a:t>
            </a:r>
            <a:endParaRPr lang="es-CL" dirty="0">
              <a:latin typeface="gobCL" pitchFamily="50" charset="0"/>
            </a:endParaRP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spTree>
    <p:extLst>
      <p:ext uri="{BB962C8B-B14F-4D97-AF65-F5344CB8AC3E}">
        <p14:creationId xmlns:p14="http://schemas.microsoft.com/office/powerpoint/2010/main" val="20844548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PREGUNTAS FRECUENTES</a:t>
            </a:r>
            <a:endParaRPr lang="es-CL" sz="4000" dirty="0">
              <a:solidFill>
                <a:srgbClr val="C00000"/>
              </a:solidFill>
              <a:latin typeface="Klavika Lt" panose="02000000000000000000" pitchFamily="50" charset="0"/>
            </a:endParaRPr>
          </a:p>
        </p:txBody>
      </p:sp>
      <p:sp>
        <p:nvSpPr>
          <p:cNvPr id="5" name="CuadroTexto 4"/>
          <p:cNvSpPr txBox="1"/>
          <p:nvPr/>
        </p:nvSpPr>
        <p:spPr>
          <a:xfrm>
            <a:off x="2101121" y="2878110"/>
            <a:ext cx="7274527" cy="3693319"/>
          </a:xfrm>
          <a:prstGeom prst="rect">
            <a:avLst/>
          </a:prstGeom>
          <a:noFill/>
        </p:spPr>
        <p:txBody>
          <a:bodyPr wrap="square" rtlCol="0">
            <a:spAutoFit/>
          </a:bodyPr>
          <a:lstStyle/>
          <a:p>
            <a:pPr marL="285750" indent="-285750">
              <a:buFont typeface="Arial" panose="020B0604020202020204" pitchFamily="34" charset="0"/>
              <a:buChar char="•"/>
            </a:pPr>
            <a:r>
              <a:rPr lang="es-CL" b="1" dirty="0" smtClean="0">
                <a:latin typeface="gobCL" pitchFamily="50" charset="0"/>
              </a:rPr>
              <a:t>¿Cuántas obras puedo mandar por categoría y/o género?</a:t>
            </a:r>
          </a:p>
          <a:p>
            <a:pPr lvl="1"/>
            <a:r>
              <a:rPr lang="es-CL" dirty="0" smtClean="0">
                <a:latin typeface="gobCL" pitchFamily="50" charset="0"/>
              </a:rPr>
              <a:t>Salvo por el Premio Roberto Bolaño, que solo acepta una postulación por categoría y género, puedes enviar las postulaciones que desees. Por ejemplo, si quieres participar con dos proyectos en Mejores Obras Literarias Inéditas en categoría Cuento, o con tres libros en Escrituras de la Memoria categoría Publicado es posible. </a:t>
            </a:r>
          </a:p>
          <a:p>
            <a:pPr lvl="1"/>
            <a:endParaRPr lang="es-CL" dirty="0" smtClean="0">
              <a:latin typeface="gobCL" pitchFamily="50" charset="0"/>
            </a:endParaRPr>
          </a:p>
          <a:p>
            <a:pPr marL="285750" indent="-285750">
              <a:buFont typeface="Arial" panose="020B0604020202020204" pitchFamily="34" charset="0"/>
              <a:buChar char="•"/>
            </a:pPr>
            <a:r>
              <a:rPr lang="es-CL" b="1" dirty="0" smtClean="0">
                <a:latin typeface="gobCL" pitchFamily="50" charset="0"/>
              </a:rPr>
              <a:t>Ya postulé en Premios Literarios, ¿Puedo participar en otras convocatorias públicas?</a:t>
            </a:r>
            <a:endParaRPr lang="es-CL" b="1" dirty="0">
              <a:latin typeface="gobCL" pitchFamily="50" charset="0"/>
            </a:endParaRPr>
          </a:p>
          <a:p>
            <a:pPr lvl="1"/>
            <a:r>
              <a:rPr lang="es-CL" dirty="0" smtClean="0">
                <a:latin typeface="gobCL" pitchFamily="50" charset="0"/>
              </a:rPr>
              <a:t>Así es. No es una limitante haber enviado un proyecto, sea inédito o publicado, a este programa.</a:t>
            </a:r>
            <a:endParaRPr lang="es-CL" dirty="0">
              <a:latin typeface="gobCL" pitchFamily="50" charset="0"/>
            </a:endParaRP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spTree>
    <p:extLst>
      <p:ext uri="{BB962C8B-B14F-4D97-AF65-F5344CB8AC3E}">
        <p14:creationId xmlns:p14="http://schemas.microsoft.com/office/powerpoint/2010/main" val="34674268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PREGUNTAS FRECUENTES</a:t>
            </a:r>
            <a:endParaRPr lang="es-CL" sz="4000" dirty="0">
              <a:solidFill>
                <a:srgbClr val="C00000"/>
              </a:solidFill>
              <a:latin typeface="Klavika Lt" panose="02000000000000000000" pitchFamily="50" charset="0"/>
            </a:endParaRPr>
          </a:p>
        </p:txBody>
      </p:sp>
      <p:sp>
        <p:nvSpPr>
          <p:cNvPr id="5" name="CuadroTexto 4"/>
          <p:cNvSpPr txBox="1"/>
          <p:nvPr/>
        </p:nvSpPr>
        <p:spPr>
          <a:xfrm>
            <a:off x="2101121" y="2878110"/>
            <a:ext cx="7274527" cy="3970318"/>
          </a:xfrm>
          <a:prstGeom prst="rect">
            <a:avLst/>
          </a:prstGeom>
          <a:noFill/>
        </p:spPr>
        <p:txBody>
          <a:bodyPr wrap="square" rtlCol="0">
            <a:spAutoFit/>
          </a:bodyPr>
          <a:lstStyle/>
          <a:p>
            <a:pPr marL="285750" indent="-285750">
              <a:buFont typeface="Arial" panose="020B0604020202020204" pitchFamily="34" charset="0"/>
              <a:buChar char="•"/>
            </a:pPr>
            <a:r>
              <a:rPr lang="es-CL" b="1" dirty="0" smtClean="0">
                <a:latin typeface="gobCL" pitchFamily="50" charset="0"/>
              </a:rPr>
              <a:t>¿Por qué debo usar un seudónimo en algunos premios?</a:t>
            </a:r>
          </a:p>
          <a:p>
            <a:pPr lvl="1"/>
            <a:r>
              <a:rPr lang="es-CL" dirty="0" smtClean="0">
                <a:latin typeface="gobCL" pitchFamily="50" charset="0"/>
              </a:rPr>
              <a:t>Los premios Mejores Obras Literarias (categoría inédito), Escrituras de la Memoria (categoría inédito) y los premios Roberto Bolaño requieren seudónimo para garantizar una postulación ciega, donde los jurados no tengan conocimiento de quién es el autor de la obra. </a:t>
            </a:r>
          </a:p>
          <a:p>
            <a:pPr lvl="1"/>
            <a:endParaRPr lang="es-CL" dirty="0" smtClean="0">
              <a:latin typeface="gobCL" pitchFamily="50" charset="0"/>
            </a:endParaRPr>
          </a:p>
          <a:p>
            <a:pPr marL="285750" indent="-285750">
              <a:buFont typeface="Arial" panose="020B0604020202020204" pitchFamily="34" charset="0"/>
              <a:buChar char="•"/>
            </a:pPr>
            <a:r>
              <a:rPr lang="es-CL" b="1" dirty="0" smtClean="0">
                <a:latin typeface="gobCL" pitchFamily="50" charset="0"/>
              </a:rPr>
              <a:t>Si envío mi obra a alguno de esos premios con mi nombre real, ¿queda fuera de bases?</a:t>
            </a:r>
          </a:p>
          <a:p>
            <a:pPr lvl="1"/>
            <a:r>
              <a:rPr lang="es-CL" dirty="0" smtClean="0">
                <a:latin typeface="gobCL" pitchFamily="50" charset="0"/>
              </a:rPr>
              <a:t>Efectivamente. El seudónimo es la forma de proteger la integridad de la obra en el momento </a:t>
            </a:r>
            <a:r>
              <a:rPr lang="es-CL" smtClean="0">
                <a:latin typeface="gobCL" pitchFamily="50" charset="0"/>
              </a:rPr>
              <a:t>que sea evaluada</a:t>
            </a:r>
            <a:r>
              <a:rPr lang="es-CL" dirty="0">
                <a:latin typeface="gobCL" pitchFamily="50" charset="0"/>
              </a:rPr>
              <a:t>. Al poner un nombre, </a:t>
            </a:r>
            <a:r>
              <a:rPr lang="es-CL" dirty="0" smtClean="0">
                <a:latin typeface="gobCL" pitchFamily="50" charset="0"/>
              </a:rPr>
              <a:t>se corre el riesgo de </a:t>
            </a:r>
            <a:r>
              <a:rPr lang="es-CL" dirty="0">
                <a:latin typeface="gobCL" pitchFamily="50" charset="0"/>
              </a:rPr>
              <a:t>que esto influya en la decisión del jurado</a:t>
            </a:r>
            <a:r>
              <a:rPr lang="es-CL" dirty="0" smtClean="0">
                <a:latin typeface="gobCL" pitchFamily="50" charset="0"/>
              </a:rPr>
              <a:t>. Por otro lado, si la obra es presentada sin nombre ni seudónimo, quedará admisible.</a:t>
            </a: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spTree>
    <p:extLst>
      <p:ext uri="{BB962C8B-B14F-4D97-AF65-F5344CB8AC3E}">
        <p14:creationId xmlns:p14="http://schemas.microsoft.com/office/powerpoint/2010/main" val="11979915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PREGUNTAS FRECUENTES</a:t>
            </a:r>
            <a:endParaRPr lang="es-CL" sz="4000" dirty="0">
              <a:solidFill>
                <a:srgbClr val="C00000"/>
              </a:solidFill>
              <a:latin typeface="Klavika Lt" panose="02000000000000000000" pitchFamily="50" charset="0"/>
            </a:endParaRPr>
          </a:p>
        </p:txBody>
      </p:sp>
      <p:sp>
        <p:nvSpPr>
          <p:cNvPr id="5" name="CuadroTexto 4"/>
          <p:cNvSpPr txBox="1"/>
          <p:nvPr/>
        </p:nvSpPr>
        <p:spPr>
          <a:xfrm>
            <a:off x="2101121" y="2878110"/>
            <a:ext cx="7274527" cy="3970318"/>
          </a:xfrm>
          <a:prstGeom prst="rect">
            <a:avLst/>
          </a:prstGeom>
          <a:noFill/>
        </p:spPr>
        <p:txBody>
          <a:bodyPr wrap="square" rtlCol="0">
            <a:spAutoFit/>
          </a:bodyPr>
          <a:lstStyle/>
          <a:p>
            <a:pPr marL="285750" indent="-285750">
              <a:buFont typeface="Arial" panose="020B0604020202020204" pitchFamily="34" charset="0"/>
              <a:buChar char="•"/>
            </a:pPr>
            <a:r>
              <a:rPr lang="es-CL" b="1" dirty="0" smtClean="0">
                <a:latin typeface="gobCL" pitchFamily="50" charset="0"/>
              </a:rPr>
              <a:t>Si no tengo acceso a internet, ¿puedo enviar mi obra impresa?</a:t>
            </a:r>
          </a:p>
          <a:p>
            <a:pPr lvl="1"/>
            <a:r>
              <a:rPr lang="es-CL" dirty="0" smtClean="0">
                <a:latin typeface="gobCL" pitchFamily="50" charset="0"/>
              </a:rPr>
              <a:t>Sí, puedes</a:t>
            </a:r>
            <a:r>
              <a:rPr lang="es-CL" dirty="0" smtClean="0">
                <a:latin typeface="gobCL" pitchFamily="50" charset="0"/>
              </a:rPr>
              <a:t>. Descarga la ficha de inscripción y adjunta los papeles que solicitan las bases. </a:t>
            </a:r>
            <a:r>
              <a:rPr lang="es-CL" dirty="0" smtClean="0">
                <a:latin typeface="gobCL" pitchFamily="50" charset="0"/>
              </a:rPr>
              <a:t>Debes </a:t>
            </a:r>
            <a:r>
              <a:rPr lang="es-CL" dirty="0" smtClean="0">
                <a:latin typeface="gobCL" pitchFamily="50" charset="0"/>
              </a:rPr>
              <a:t>hacer llegar tu postulación por correo a “Premios Literarios, </a:t>
            </a:r>
            <a:r>
              <a:rPr lang="es-CL" dirty="0" smtClean="0">
                <a:latin typeface="gobCL" pitchFamily="50" charset="0"/>
              </a:rPr>
              <a:t>Consejo Nacional del Libro y la Lectura en Ahumada 48, piso 5, </a:t>
            </a:r>
            <a:r>
              <a:rPr lang="es-CL" dirty="0" smtClean="0">
                <a:latin typeface="gobCL" pitchFamily="50" charset="0"/>
              </a:rPr>
              <a:t>Santiago”. </a:t>
            </a:r>
            <a:r>
              <a:rPr lang="es-CL" dirty="0" smtClean="0">
                <a:latin typeface="gobCL" pitchFamily="50" charset="0"/>
              </a:rPr>
              <a:t>También puedes acercarte a la Secretaría Regional Ministerial (SEREMI) de tu comuna y pedir que nos la envíen. Puedes encontrar la dirección de tu SEREMI </a:t>
            </a:r>
            <a:r>
              <a:rPr lang="es-CL" dirty="0">
                <a:latin typeface="gobCL" pitchFamily="50" charset="0"/>
              </a:rPr>
              <a:t>más cercana en </a:t>
            </a:r>
            <a:r>
              <a:rPr lang="es-CL" dirty="0" smtClean="0">
                <a:latin typeface="gobCL" pitchFamily="50" charset="0"/>
                <a:hlinkClick r:id="rId2"/>
              </a:rPr>
              <a:t>www.cultura.gob.cl</a:t>
            </a:r>
            <a:r>
              <a:rPr lang="es-CL" dirty="0" smtClean="0">
                <a:latin typeface="gobCL" pitchFamily="50" charset="0"/>
              </a:rPr>
              <a:t>.</a:t>
            </a:r>
          </a:p>
          <a:p>
            <a:pPr lvl="1"/>
            <a:endParaRPr lang="es-CL" dirty="0" smtClean="0">
              <a:latin typeface="gobCL" pitchFamily="50" charset="0"/>
            </a:endParaRPr>
          </a:p>
          <a:p>
            <a:pPr marL="285750" indent="-285750">
              <a:buFont typeface="Arial" panose="020B0604020202020204" pitchFamily="34" charset="0"/>
              <a:buChar char="•"/>
            </a:pPr>
            <a:r>
              <a:rPr lang="es-CL" b="1" dirty="0" smtClean="0">
                <a:latin typeface="gobCL" pitchFamily="50" charset="0"/>
              </a:rPr>
              <a:t>¿A quién puedo contactar si tengo más dudas?</a:t>
            </a:r>
            <a:endParaRPr lang="es-CL" b="1" dirty="0">
              <a:latin typeface="gobCL" pitchFamily="50" charset="0"/>
            </a:endParaRPr>
          </a:p>
          <a:p>
            <a:pPr lvl="1"/>
            <a:r>
              <a:rPr lang="es-CL" dirty="0" smtClean="0">
                <a:latin typeface="gobCL" pitchFamily="50" charset="0"/>
              </a:rPr>
              <a:t>Puedes llamar a la Secretaría del Libro y la Lectura entre 9:30 y 18:00 o escribir tus dudas a premiosliterarios@cultura.gob.cl</a:t>
            </a:r>
            <a:endParaRPr lang="es-CL" dirty="0">
              <a:latin typeface="gobCL" pitchFamily="50" charset="0"/>
            </a:endParaRPr>
          </a:p>
          <a:p>
            <a:endParaRPr lang="es-CL" dirty="0" smtClean="0"/>
          </a:p>
          <a:p>
            <a:endParaRPr lang="es-CL" dirty="0"/>
          </a:p>
        </p:txBody>
      </p:sp>
      <p:pic>
        <p:nvPicPr>
          <p:cNvPr id="7" name="Imagen 6"/>
          <p:cNvPicPr>
            <a:picLocks noChangeAspect="1"/>
          </p:cNvPicPr>
          <p:nvPr/>
        </p:nvPicPr>
        <p:blipFill>
          <a:blip r:embed="rId3"/>
          <a:stretch>
            <a:fillRect/>
          </a:stretch>
        </p:blipFill>
        <p:spPr>
          <a:xfrm>
            <a:off x="419100" y="0"/>
            <a:ext cx="1537268" cy="176040"/>
          </a:xfrm>
          <a:prstGeom prst="rect">
            <a:avLst/>
          </a:prstGeom>
        </p:spPr>
      </p:pic>
    </p:spTree>
    <p:extLst>
      <p:ext uri="{BB962C8B-B14F-4D97-AF65-F5344CB8AC3E}">
        <p14:creationId xmlns:p14="http://schemas.microsoft.com/office/powerpoint/2010/main" val="26202836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PREGUNTAS FRECUENTES</a:t>
            </a:r>
            <a:endParaRPr lang="es-CL" sz="4000" dirty="0">
              <a:solidFill>
                <a:srgbClr val="C00000"/>
              </a:solidFill>
              <a:latin typeface="Klavika Lt" panose="02000000000000000000" pitchFamily="50" charset="0"/>
            </a:endParaRPr>
          </a:p>
        </p:txBody>
      </p:sp>
      <p:sp>
        <p:nvSpPr>
          <p:cNvPr id="5" name="CuadroTexto 4"/>
          <p:cNvSpPr txBox="1"/>
          <p:nvPr/>
        </p:nvSpPr>
        <p:spPr>
          <a:xfrm>
            <a:off x="2101121" y="2878110"/>
            <a:ext cx="7274527" cy="3693319"/>
          </a:xfrm>
          <a:prstGeom prst="rect">
            <a:avLst/>
          </a:prstGeom>
          <a:noFill/>
        </p:spPr>
        <p:txBody>
          <a:bodyPr wrap="square" rtlCol="0">
            <a:spAutoFit/>
          </a:bodyPr>
          <a:lstStyle/>
          <a:p>
            <a:pPr marL="285750" indent="-285750">
              <a:buFont typeface="Arial" panose="020B0604020202020204" pitchFamily="34" charset="0"/>
              <a:buChar char="•"/>
            </a:pPr>
            <a:r>
              <a:rPr lang="es-CL" b="1" dirty="0" smtClean="0">
                <a:latin typeface="gobCL" pitchFamily="50" charset="0"/>
              </a:rPr>
              <a:t>Postulé el año pasado, pero no gané, ¿puedo volver a postular?</a:t>
            </a:r>
          </a:p>
          <a:p>
            <a:pPr lvl="1"/>
            <a:r>
              <a:rPr lang="es-CL" dirty="0" smtClean="0">
                <a:latin typeface="gobCL" pitchFamily="50" charset="0"/>
              </a:rPr>
              <a:t>Sí, puedes. No hay restricción en cuántas veces participes mientras tu postulación esté apegada a las bases del premio al que participes.</a:t>
            </a:r>
          </a:p>
          <a:p>
            <a:pPr lvl="1"/>
            <a:endParaRPr lang="es-CL" dirty="0" smtClean="0">
              <a:latin typeface="gobCL" pitchFamily="50" charset="0"/>
            </a:endParaRPr>
          </a:p>
          <a:p>
            <a:pPr marL="285750" indent="-285750">
              <a:buFont typeface="Arial" panose="020B0604020202020204" pitchFamily="34" charset="0"/>
              <a:buChar char="•"/>
            </a:pPr>
            <a:r>
              <a:rPr lang="es-CL" b="1" dirty="0" smtClean="0">
                <a:latin typeface="gobCL" pitchFamily="50" charset="0"/>
              </a:rPr>
              <a:t>¿Hay algún formato recomendado? ¿Puedo incluir fotos?</a:t>
            </a:r>
          </a:p>
          <a:p>
            <a:pPr lvl="1"/>
            <a:r>
              <a:rPr lang="es-CL" dirty="0" smtClean="0">
                <a:latin typeface="gobCL" pitchFamily="50" charset="0"/>
              </a:rPr>
              <a:t>Aunque no es obligación, se sugiere enviar los trabajos con letra Arial, tamaño 12 e interlineado. Esto con tal de facilitar la lectura del jurado. Sin embargo, si tu obra juega con tipografías –o incluye fotos- puedes incorporarlas. Solo recomendamos pensar en que el jurado tiene muchos proyectos por leer, por lo que a veces las letras muy chicas o las tipografías incómodas a la lectura pueden entorpecer su trabajo.</a:t>
            </a: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spTree>
    <p:extLst>
      <p:ext uri="{BB962C8B-B14F-4D97-AF65-F5344CB8AC3E}">
        <p14:creationId xmlns:p14="http://schemas.microsoft.com/office/powerpoint/2010/main" val="38982262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PREGUNTAS FRECUENTES</a:t>
            </a:r>
            <a:endParaRPr lang="es-CL" sz="4000" dirty="0">
              <a:solidFill>
                <a:srgbClr val="C00000"/>
              </a:solidFill>
              <a:latin typeface="Klavika Lt" panose="02000000000000000000" pitchFamily="50" charset="0"/>
            </a:endParaRPr>
          </a:p>
        </p:txBody>
      </p:sp>
      <p:sp>
        <p:nvSpPr>
          <p:cNvPr id="5" name="CuadroTexto 4"/>
          <p:cNvSpPr txBox="1"/>
          <p:nvPr/>
        </p:nvSpPr>
        <p:spPr>
          <a:xfrm>
            <a:off x="2101121" y="2878110"/>
            <a:ext cx="7274527" cy="3416320"/>
          </a:xfrm>
          <a:prstGeom prst="rect">
            <a:avLst/>
          </a:prstGeom>
          <a:noFill/>
        </p:spPr>
        <p:txBody>
          <a:bodyPr wrap="square" rtlCol="0">
            <a:spAutoFit/>
          </a:bodyPr>
          <a:lstStyle/>
          <a:p>
            <a:pPr marL="285750" indent="-285750">
              <a:buFont typeface="Arial" panose="020B0604020202020204" pitchFamily="34" charset="0"/>
              <a:buChar char="•"/>
            </a:pPr>
            <a:r>
              <a:rPr lang="es-CL" b="1" dirty="0" smtClean="0">
                <a:latin typeface="gobCL" pitchFamily="50" charset="0"/>
              </a:rPr>
              <a:t>En los Premios Roberto Bolaño, </a:t>
            </a:r>
            <a:r>
              <a:rPr lang="es-CL" b="1" dirty="0" err="1" smtClean="0">
                <a:latin typeface="gobCL" pitchFamily="50" charset="0"/>
              </a:rPr>
              <a:t>¿qué</a:t>
            </a:r>
            <a:r>
              <a:rPr lang="es-CL" b="1" dirty="0" smtClean="0">
                <a:latin typeface="gobCL" pitchFamily="50" charset="0"/>
              </a:rPr>
              <a:t> es la reseña </a:t>
            </a:r>
            <a:r>
              <a:rPr lang="es-CL" b="1" dirty="0" err="1" smtClean="0">
                <a:latin typeface="gobCL" pitchFamily="50" charset="0"/>
              </a:rPr>
              <a:t>bio</a:t>
            </a:r>
            <a:r>
              <a:rPr lang="es-CL" b="1" dirty="0" smtClean="0">
                <a:latin typeface="gobCL" pitchFamily="50" charset="0"/>
              </a:rPr>
              <a:t>-bibliográfica?</a:t>
            </a:r>
          </a:p>
          <a:p>
            <a:pPr lvl="1"/>
            <a:r>
              <a:rPr lang="es-CL" dirty="0" smtClean="0">
                <a:latin typeface="gobCL" pitchFamily="50" charset="0"/>
              </a:rPr>
              <a:t>Es un texto, escrito por ti, en el que nos cuentas cómo ha sido tu vida literaria o tus intereses en esta área. Como por ejemplo, cuándo partió tu carrera como escritor, qué lecturas has tenido en el colegio o si has ganado otros premios. </a:t>
            </a:r>
          </a:p>
          <a:p>
            <a:pPr lvl="1"/>
            <a:endParaRPr lang="es-CL" dirty="0" smtClean="0">
              <a:latin typeface="gobCL" pitchFamily="50" charset="0"/>
            </a:endParaRPr>
          </a:p>
          <a:p>
            <a:pPr marL="285750" indent="-285750">
              <a:buFont typeface="Arial" panose="020B0604020202020204" pitchFamily="34" charset="0"/>
              <a:buChar char="•"/>
            </a:pPr>
            <a:r>
              <a:rPr lang="es-CL" b="1" dirty="0" smtClean="0">
                <a:latin typeface="gobCL" pitchFamily="50" charset="0"/>
              </a:rPr>
              <a:t>En los premios Roberto Bolaño, ¿debo enviar la fotocopia de mi cédula firmada?</a:t>
            </a:r>
          </a:p>
          <a:p>
            <a:pPr lvl="1"/>
            <a:r>
              <a:rPr lang="es-CL" dirty="0" smtClean="0">
                <a:latin typeface="gobCL" pitchFamily="50" charset="0"/>
              </a:rPr>
              <a:t>No. Solo necesitas enviarnos una imagen donde aparezcan ambos lados de tu cédula de identidad. </a:t>
            </a: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spTree>
    <p:extLst>
      <p:ext uri="{BB962C8B-B14F-4D97-AF65-F5344CB8AC3E}">
        <p14:creationId xmlns:p14="http://schemas.microsoft.com/office/powerpoint/2010/main" val="23865580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PREGUNTAS FRECUENTES</a:t>
            </a:r>
            <a:endParaRPr lang="es-CL" sz="4000" dirty="0">
              <a:solidFill>
                <a:srgbClr val="C00000"/>
              </a:solidFill>
              <a:latin typeface="Klavika Lt" panose="02000000000000000000" pitchFamily="50" charset="0"/>
            </a:endParaRPr>
          </a:p>
        </p:txBody>
      </p:sp>
      <p:sp>
        <p:nvSpPr>
          <p:cNvPr id="5" name="CuadroTexto 4"/>
          <p:cNvSpPr txBox="1"/>
          <p:nvPr/>
        </p:nvSpPr>
        <p:spPr>
          <a:xfrm>
            <a:off x="2101121" y="2878110"/>
            <a:ext cx="7274527" cy="4247317"/>
          </a:xfrm>
          <a:prstGeom prst="rect">
            <a:avLst/>
          </a:prstGeom>
          <a:noFill/>
        </p:spPr>
        <p:txBody>
          <a:bodyPr wrap="square" rtlCol="0">
            <a:spAutoFit/>
          </a:bodyPr>
          <a:lstStyle/>
          <a:p>
            <a:pPr marL="285750" indent="-285750">
              <a:buFont typeface="Arial" panose="020B0604020202020204" pitchFamily="34" charset="0"/>
              <a:buChar char="•"/>
            </a:pPr>
            <a:r>
              <a:rPr lang="es-CL" b="1" dirty="0" smtClean="0">
                <a:latin typeface="gobCL" pitchFamily="50" charset="0"/>
              </a:rPr>
              <a:t>En el sitio me piden un documento que no aparece señalado en las bases. ¿Cómo se procede en ese caso?</a:t>
            </a:r>
          </a:p>
          <a:p>
            <a:pPr lvl="1"/>
            <a:r>
              <a:rPr lang="es-CL" dirty="0" smtClean="0">
                <a:latin typeface="gobCL" pitchFamily="50" charset="0"/>
              </a:rPr>
              <a:t>En las bases queda explícito que el llenado de todos los campos de la Ficha de Postulación serán obligatorios, salvo cuando sean indicados expresamente como voluntarios. Si tienes dudas dónde conseguirlos, podemos orientarte a través del correo premiosliterarios@cultura.Gob.cl</a:t>
            </a:r>
          </a:p>
          <a:p>
            <a:pPr lvl="1"/>
            <a:endParaRPr lang="es-CL" dirty="0" smtClean="0">
              <a:latin typeface="gobCL" pitchFamily="50" charset="0"/>
            </a:endParaRPr>
          </a:p>
          <a:p>
            <a:pPr marL="285750" indent="-285750">
              <a:buFont typeface="Arial" panose="020B0604020202020204" pitchFamily="34" charset="0"/>
              <a:buChar char="•"/>
            </a:pPr>
            <a:r>
              <a:rPr lang="es-CL" b="1" dirty="0" smtClean="0">
                <a:latin typeface="gobCL" pitchFamily="50" charset="0"/>
              </a:rPr>
              <a:t>¿Qué sucede con mi información personal de la plataforma?</a:t>
            </a:r>
          </a:p>
          <a:p>
            <a:pPr lvl="1"/>
            <a:r>
              <a:rPr lang="es-CL" dirty="0" smtClean="0">
                <a:latin typeface="gobCL" pitchFamily="50" charset="0"/>
              </a:rPr>
              <a:t>Al inscribirte en la plataforma, esto te permiten participar en próximas convocatorias de Premios Literarios. Al hacer esto, quedarás registrado en nuestra base de datos, pero estos no serán revelados al público ni utilizados en ningún momento. </a:t>
            </a: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spTree>
    <p:extLst>
      <p:ext uri="{BB962C8B-B14F-4D97-AF65-F5344CB8AC3E}">
        <p14:creationId xmlns:p14="http://schemas.microsoft.com/office/powerpoint/2010/main" val="17511376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9144000" cy="899411"/>
          </a:xfrm>
        </p:spPr>
        <p:txBody>
          <a:bodyPr>
            <a:normAutofit/>
          </a:bodyPr>
          <a:lstStyle/>
          <a:p>
            <a:pPr algn="l"/>
            <a:r>
              <a:rPr lang="es-CL" sz="4000" dirty="0" smtClean="0">
                <a:solidFill>
                  <a:srgbClr val="C00000"/>
                </a:solidFill>
                <a:latin typeface="Klavika Lt" panose="02000000000000000000" pitchFamily="50" charset="0"/>
              </a:rPr>
              <a:t>CONVOCATORIA 2019</a:t>
            </a:r>
            <a:endParaRPr lang="es-CL" sz="4000" dirty="0">
              <a:solidFill>
                <a:srgbClr val="C00000"/>
              </a:solidFill>
              <a:latin typeface="Klavika Lt" panose="02000000000000000000" pitchFamily="50" charset="0"/>
            </a:endParaRPr>
          </a:p>
        </p:txBody>
      </p:sp>
      <p:sp>
        <p:nvSpPr>
          <p:cNvPr id="4" name="CuadroTexto 3"/>
          <p:cNvSpPr txBox="1"/>
          <p:nvPr/>
        </p:nvSpPr>
        <p:spPr>
          <a:xfrm>
            <a:off x="2101122" y="1961957"/>
            <a:ext cx="3366990" cy="646331"/>
          </a:xfrm>
          <a:prstGeom prst="rect">
            <a:avLst/>
          </a:prstGeom>
          <a:noFill/>
        </p:spPr>
        <p:txBody>
          <a:bodyPr wrap="square" rtlCol="0">
            <a:spAutoFit/>
          </a:bodyPr>
          <a:lstStyle/>
          <a:p>
            <a:r>
              <a:rPr lang="es-CL" dirty="0" smtClean="0">
                <a:solidFill>
                  <a:srgbClr val="C00000"/>
                </a:solidFill>
                <a:latin typeface="Klavika Lt" panose="02000000000000000000" pitchFamily="50" charset="0"/>
              </a:rPr>
              <a:t> 20 de marzo 2019 a 03 de mayo</a:t>
            </a:r>
          </a:p>
          <a:p>
            <a:endParaRPr lang="es-CL" dirty="0"/>
          </a:p>
        </p:txBody>
      </p:sp>
      <p:sp>
        <p:nvSpPr>
          <p:cNvPr id="5" name="CuadroTexto 4"/>
          <p:cNvSpPr txBox="1"/>
          <p:nvPr/>
        </p:nvSpPr>
        <p:spPr>
          <a:xfrm>
            <a:off x="2101121" y="2878110"/>
            <a:ext cx="7274527" cy="2308324"/>
          </a:xfrm>
          <a:prstGeom prst="rect">
            <a:avLst/>
          </a:prstGeom>
          <a:noFill/>
        </p:spPr>
        <p:txBody>
          <a:bodyPr wrap="square" rtlCol="0">
            <a:spAutoFit/>
          </a:bodyPr>
          <a:lstStyle/>
          <a:p>
            <a:r>
              <a:rPr lang="es-CL" dirty="0" smtClean="0"/>
              <a:t>Desde el </a:t>
            </a:r>
            <a:r>
              <a:rPr lang="es-CL" b="1" dirty="0" smtClean="0"/>
              <a:t>20 de marzo </a:t>
            </a:r>
            <a:r>
              <a:rPr lang="es-CL" dirty="0" smtClean="0"/>
              <a:t>se recibirán postulaciones para los premios Mejores Obras Literarias (categorías obras publicadas e inéditas), Escrituras de la Memoria (categorías obras publicadas e inéditas), Premio Marta </a:t>
            </a:r>
            <a:r>
              <a:rPr lang="es-CL" dirty="0" err="1" smtClean="0"/>
              <a:t>Brunet</a:t>
            </a:r>
            <a:r>
              <a:rPr lang="es-CL" dirty="0" smtClean="0"/>
              <a:t>, Premio </a:t>
            </a:r>
            <a:r>
              <a:rPr lang="es-CL" dirty="0" err="1" smtClean="0"/>
              <a:t>Amster-Coré</a:t>
            </a:r>
            <a:r>
              <a:rPr lang="es-CL" dirty="0" smtClean="0"/>
              <a:t>, Premio Roberto Bolaño, Premio Publicaciones Digitales y Premio Narrativa Gráfica.</a:t>
            </a:r>
          </a:p>
          <a:p>
            <a:r>
              <a:rPr lang="es-CL" b="1" dirty="0" smtClean="0"/>
              <a:t>El plazo final para postular es el día 03 de mayo hasta las 17:00hrs.</a:t>
            </a:r>
          </a:p>
          <a:p>
            <a:r>
              <a:rPr lang="es-CL" dirty="0" smtClean="0"/>
              <a:t>Toda la información sobre los premios y la postulación la encontrarán en </a:t>
            </a:r>
            <a:br>
              <a:rPr lang="es-CL" dirty="0" smtClean="0"/>
            </a:br>
            <a:r>
              <a:rPr lang="es-CL" dirty="0" smtClean="0">
                <a:hlinkClick r:id="rId2"/>
              </a:rPr>
              <a:t>www.premiosliterarios.cl</a:t>
            </a:r>
            <a:endParaRPr lang="es-CL" dirty="0" smtClean="0"/>
          </a:p>
        </p:txBody>
      </p:sp>
      <p:pic>
        <p:nvPicPr>
          <p:cNvPr id="7" name="Imagen 6"/>
          <p:cNvPicPr>
            <a:picLocks noChangeAspect="1"/>
          </p:cNvPicPr>
          <p:nvPr/>
        </p:nvPicPr>
        <p:blipFill>
          <a:blip r:embed="rId3"/>
          <a:stretch>
            <a:fillRect/>
          </a:stretch>
        </p:blipFill>
        <p:spPr>
          <a:xfrm>
            <a:off x="419100" y="0"/>
            <a:ext cx="1537268" cy="176040"/>
          </a:xfrm>
          <a:prstGeom prst="rect">
            <a:avLst/>
          </a:prstGeom>
        </p:spPr>
      </p:pic>
    </p:spTree>
    <p:extLst>
      <p:ext uri="{BB962C8B-B14F-4D97-AF65-F5344CB8AC3E}">
        <p14:creationId xmlns:p14="http://schemas.microsoft.com/office/powerpoint/2010/main" val="3080036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PREGUNTAS FRECUENTES</a:t>
            </a:r>
            <a:endParaRPr lang="es-CL" sz="4000" dirty="0">
              <a:solidFill>
                <a:srgbClr val="C00000"/>
              </a:solidFill>
              <a:latin typeface="Klavika Lt" panose="02000000000000000000" pitchFamily="50" charset="0"/>
            </a:endParaRPr>
          </a:p>
        </p:txBody>
      </p:sp>
      <p:sp>
        <p:nvSpPr>
          <p:cNvPr id="5" name="CuadroTexto 4"/>
          <p:cNvSpPr txBox="1"/>
          <p:nvPr/>
        </p:nvSpPr>
        <p:spPr>
          <a:xfrm>
            <a:off x="2101121" y="2878110"/>
            <a:ext cx="7274527" cy="3693319"/>
          </a:xfrm>
          <a:prstGeom prst="rect">
            <a:avLst/>
          </a:prstGeom>
          <a:noFill/>
        </p:spPr>
        <p:txBody>
          <a:bodyPr wrap="square" rtlCol="0">
            <a:spAutoFit/>
          </a:bodyPr>
          <a:lstStyle/>
          <a:p>
            <a:pPr marL="285750" indent="-285750">
              <a:buFont typeface="Arial" panose="020B0604020202020204" pitchFamily="34" charset="0"/>
              <a:buChar char="•"/>
            </a:pPr>
            <a:r>
              <a:rPr lang="es-CL" b="1" dirty="0" smtClean="0">
                <a:latin typeface="gobCL" pitchFamily="50" charset="0"/>
              </a:rPr>
              <a:t>En los Premios Roberto Bolaño, ¿cuántas postulaciones puedo mandar por premio?</a:t>
            </a:r>
          </a:p>
          <a:p>
            <a:pPr lvl="1"/>
            <a:r>
              <a:rPr lang="es-CL" dirty="0" smtClean="0">
                <a:latin typeface="gobCL" pitchFamily="50" charset="0"/>
              </a:rPr>
              <a:t>Puedes participar en todos los géneros (cuento, poesía y, en el caso de la categoría B, novela) con solo una obra. Si envías más de un trabajo a un género, corres el riesgo de quedar fuera de bases.</a:t>
            </a:r>
          </a:p>
          <a:p>
            <a:pPr lvl="1"/>
            <a:endParaRPr lang="es-CL" dirty="0" smtClean="0">
              <a:latin typeface="gobCL" pitchFamily="50" charset="0"/>
            </a:endParaRPr>
          </a:p>
          <a:p>
            <a:pPr marL="285750" indent="-285750">
              <a:buFont typeface="Arial" panose="020B0604020202020204" pitchFamily="34" charset="0"/>
              <a:buChar char="•"/>
            </a:pPr>
            <a:r>
              <a:rPr lang="es-CL" b="1" dirty="0" smtClean="0">
                <a:latin typeface="gobCL" pitchFamily="50" charset="0"/>
              </a:rPr>
              <a:t>En los premios Roberto Bolaño, ¿cuál es la extensión de la obra?</a:t>
            </a:r>
          </a:p>
          <a:p>
            <a:pPr lvl="1"/>
            <a:r>
              <a:rPr lang="es-CL" dirty="0" smtClean="0">
                <a:latin typeface="gobCL" pitchFamily="50" charset="0"/>
              </a:rPr>
              <a:t>Depende del género al que postules. En el caso de Cuento, la extensión máxima es de 15 carillas. En Poesía debes incluir entre tres  a cinco poemas con un máximo de 15 carillas. En el género Novela la extensión mínima es de 30 carillas.</a:t>
            </a: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spTree>
    <p:extLst>
      <p:ext uri="{BB962C8B-B14F-4D97-AF65-F5344CB8AC3E}">
        <p14:creationId xmlns:p14="http://schemas.microsoft.com/office/powerpoint/2010/main" val="1009936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9144000" cy="899411"/>
          </a:xfrm>
        </p:spPr>
        <p:txBody>
          <a:bodyPr>
            <a:normAutofit/>
          </a:bodyPr>
          <a:lstStyle/>
          <a:p>
            <a:pPr algn="l"/>
            <a:r>
              <a:rPr lang="es-CL" sz="4000" dirty="0" smtClean="0">
                <a:solidFill>
                  <a:srgbClr val="C00000"/>
                </a:solidFill>
                <a:latin typeface="Klavika Lt" panose="02000000000000000000" pitchFamily="50" charset="0"/>
              </a:rPr>
              <a:t>PREMIOS LITERARIOS</a:t>
            </a:r>
            <a:endParaRPr lang="es-CL" sz="4000" dirty="0">
              <a:solidFill>
                <a:srgbClr val="C00000"/>
              </a:solidFill>
              <a:latin typeface="Klavika Lt" panose="02000000000000000000" pitchFamily="50" charset="0"/>
            </a:endParaRPr>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4227" y="2338466"/>
            <a:ext cx="747014" cy="642337"/>
          </a:xfrm>
          <a:prstGeom prst="rect">
            <a:avLst/>
          </a:prstGeom>
        </p:spPr>
      </p:pic>
      <p:pic>
        <p:nvPicPr>
          <p:cNvPr id="8" name="Imagen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89331" y="2338466"/>
            <a:ext cx="747014" cy="642337"/>
          </a:xfrm>
          <a:prstGeom prst="rect">
            <a:avLst/>
          </a:prstGeom>
        </p:spPr>
      </p:pic>
      <p:pic>
        <p:nvPicPr>
          <p:cNvPr id="9" name="Imagen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64435" y="2338466"/>
            <a:ext cx="747014" cy="642337"/>
          </a:xfrm>
          <a:prstGeom prst="rect">
            <a:avLst/>
          </a:prstGeom>
        </p:spPr>
      </p:pic>
      <p:pic>
        <p:nvPicPr>
          <p:cNvPr id="10" name="Imagen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39539" y="2336841"/>
            <a:ext cx="750794" cy="645587"/>
          </a:xfrm>
          <a:prstGeom prst="rect">
            <a:avLst/>
          </a:prstGeom>
        </p:spPr>
      </p:pic>
      <p:pic>
        <p:nvPicPr>
          <p:cNvPr id="11" name="Imagen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82690" y="2336166"/>
            <a:ext cx="752365" cy="646938"/>
          </a:xfrm>
          <a:prstGeom prst="rect">
            <a:avLst/>
          </a:prstGeom>
        </p:spPr>
      </p:pic>
      <p:pic>
        <p:nvPicPr>
          <p:cNvPr id="12" name="Imagen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827412" y="2412146"/>
            <a:ext cx="739056" cy="635494"/>
          </a:xfrm>
          <a:prstGeom prst="rect">
            <a:avLst/>
          </a:prstGeom>
        </p:spPr>
      </p:pic>
      <p:pic>
        <p:nvPicPr>
          <p:cNvPr id="13" name="Imagen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870276" y="4622166"/>
            <a:ext cx="696192" cy="598636"/>
          </a:xfrm>
          <a:prstGeom prst="rect">
            <a:avLst/>
          </a:prstGeom>
        </p:spPr>
      </p:pic>
      <p:sp>
        <p:nvSpPr>
          <p:cNvPr id="14" name="CuadroTexto 13"/>
          <p:cNvSpPr txBox="1"/>
          <p:nvPr/>
        </p:nvSpPr>
        <p:spPr>
          <a:xfrm>
            <a:off x="419100" y="3047640"/>
            <a:ext cx="1537268" cy="3693319"/>
          </a:xfrm>
          <a:prstGeom prst="rect">
            <a:avLst/>
          </a:prstGeom>
          <a:noFill/>
        </p:spPr>
        <p:txBody>
          <a:bodyPr wrap="square" rtlCol="0">
            <a:spAutoFit/>
          </a:bodyPr>
          <a:lstStyle/>
          <a:p>
            <a:r>
              <a:rPr lang="es-CL" dirty="0" smtClean="0"/>
              <a:t>Mejores Obras Literarias</a:t>
            </a:r>
          </a:p>
          <a:p>
            <a:r>
              <a:rPr lang="es-CL" b="1" dirty="0" smtClean="0"/>
              <a:t>Categorías:</a:t>
            </a:r>
          </a:p>
          <a:p>
            <a:r>
              <a:rPr lang="es-CL" dirty="0" smtClean="0"/>
              <a:t>Publicado e inédito</a:t>
            </a:r>
          </a:p>
          <a:p>
            <a:r>
              <a:rPr lang="es-CL" dirty="0" smtClean="0"/>
              <a:t>Cuento</a:t>
            </a:r>
          </a:p>
          <a:p>
            <a:r>
              <a:rPr lang="es-CL" dirty="0" smtClean="0"/>
              <a:t>Novela</a:t>
            </a:r>
          </a:p>
          <a:p>
            <a:r>
              <a:rPr lang="es-CL" dirty="0" smtClean="0"/>
              <a:t>Poesía</a:t>
            </a:r>
          </a:p>
          <a:p>
            <a:r>
              <a:rPr lang="es-CL" dirty="0" smtClean="0"/>
              <a:t>Ensayo</a:t>
            </a:r>
          </a:p>
          <a:p>
            <a:r>
              <a:rPr lang="es-CL" dirty="0" smtClean="0"/>
              <a:t>Dramaturgia (solo publicado)</a:t>
            </a:r>
            <a:endParaRPr lang="es-CL" dirty="0"/>
          </a:p>
        </p:txBody>
      </p:sp>
      <p:sp>
        <p:nvSpPr>
          <p:cNvPr id="15" name="CuadroTexto 14"/>
          <p:cNvSpPr txBox="1"/>
          <p:nvPr/>
        </p:nvSpPr>
        <p:spPr>
          <a:xfrm>
            <a:off x="2394204" y="3047640"/>
            <a:ext cx="1537268" cy="2585323"/>
          </a:xfrm>
          <a:prstGeom prst="rect">
            <a:avLst/>
          </a:prstGeom>
          <a:noFill/>
        </p:spPr>
        <p:txBody>
          <a:bodyPr wrap="square" rtlCol="0">
            <a:spAutoFit/>
          </a:bodyPr>
          <a:lstStyle/>
          <a:p>
            <a:r>
              <a:rPr lang="es-CL" dirty="0" smtClean="0"/>
              <a:t>Escrituras </a:t>
            </a:r>
          </a:p>
          <a:p>
            <a:r>
              <a:rPr lang="es-CL" dirty="0" smtClean="0"/>
              <a:t>De la </a:t>
            </a:r>
          </a:p>
          <a:p>
            <a:r>
              <a:rPr lang="es-CL" dirty="0" smtClean="0"/>
              <a:t>Memoria</a:t>
            </a:r>
          </a:p>
          <a:p>
            <a:r>
              <a:rPr lang="es-CL" b="1" dirty="0"/>
              <a:t>Categorías:</a:t>
            </a:r>
          </a:p>
          <a:p>
            <a:r>
              <a:rPr lang="es-CL" dirty="0"/>
              <a:t>Publicado e inédito</a:t>
            </a:r>
          </a:p>
          <a:p>
            <a:endParaRPr lang="es-CL" dirty="0" smtClean="0"/>
          </a:p>
          <a:p>
            <a:endParaRPr lang="es-CL" dirty="0" smtClean="0"/>
          </a:p>
          <a:p>
            <a:endParaRPr lang="es-CL" dirty="0"/>
          </a:p>
        </p:txBody>
      </p:sp>
      <p:sp>
        <p:nvSpPr>
          <p:cNvPr id="16" name="CuadroTexto 15"/>
          <p:cNvSpPr txBox="1"/>
          <p:nvPr/>
        </p:nvSpPr>
        <p:spPr>
          <a:xfrm>
            <a:off x="4369308" y="3047640"/>
            <a:ext cx="1720596" cy="2585323"/>
          </a:xfrm>
          <a:prstGeom prst="rect">
            <a:avLst/>
          </a:prstGeom>
          <a:noFill/>
        </p:spPr>
        <p:txBody>
          <a:bodyPr wrap="square" rtlCol="0">
            <a:spAutoFit/>
          </a:bodyPr>
          <a:lstStyle/>
          <a:p>
            <a:r>
              <a:rPr lang="es-CL" dirty="0" smtClean="0"/>
              <a:t>Marta</a:t>
            </a:r>
          </a:p>
          <a:p>
            <a:r>
              <a:rPr lang="es-CL" dirty="0" err="1" smtClean="0"/>
              <a:t>Brunet</a:t>
            </a:r>
            <a:endParaRPr lang="es-CL" dirty="0" smtClean="0"/>
          </a:p>
          <a:p>
            <a:r>
              <a:rPr lang="es-CL" b="1" dirty="0"/>
              <a:t>Categorías:</a:t>
            </a:r>
          </a:p>
          <a:p>
            <a:r>
              <a:rPr lang="es-CL" dirty="0" smtClean="0"/>
              <a:t>Primera infancia</a:t>
            </a:r>
          </a:p>
          <a:p>
            <a:r>
              <a:rPr lang="es-CL" dirty="0" smtClean="0"/>
              <a:t>Infantil</a:t>
            </a:r>
          </a:p>
          <a:p>
            <a:r>
              <a:rPr lang="es-CL" dirty="0" smtClean="0"/>
              <a:t>Juvenil</a:t>
            </a:r>
            <a:endParaRPr lang="es-CL" dirty="0"/>
          </a:p>
          <a:p>
            <a:endParaRPr lang="es-CL" dirty="0" smtClean="0"/>
          </a:p>
          <a:p>
            <a:endParaRPr lang="es-CL" dirty="0" smtClean="0"/>
          </a:p>
          <a:p>
            <a:endParaRPr lang="es-CL" dirty="0"/>
          </a:p>
        </p:txBody>
      </p:sp>
      <p:sp>
        <p:nvSpPr>
          <p:cNvPr id="17" name="CuadroTexto 16"/>
          <p:cNvSpPr txBox="1"/>
          <p:nvPr/>
        </p:nvSpPr>
        <p:spPr>
          <a:xfrm>
            <a:off x="6346302" y="3047640"/>
            <a:ext cx="1537268" cy="3139321"/>
          </a:xfrm>
          <a:prstGeom prst="rect">
            <a:avLst/>
          </a:prstGeom>
          <a:noFill/>
        </p:spPr>
        <p:txBody>
          <a:bodyPr wrap="square" rtlCol="0">
            <a:spAutoFit/>
          </a:bodyPr>
          <a:lstStyle/>
          <a:p>
            <a:r>
              <a:rPr lang="es-CL" dirty="0" smtClean="0"/>
              <a:t>Roberto Bolaño</a:t>
            </a:r>
          </a:p>
          <a:p>
            <a:r>
              <a:rPr lang="es-CL" b="1" dirty="0"/>
              <a:t>Categorías:</a:t>
            </a:r>
          </a:p>
          <a:p>
            <a:r>
              <a:rPr lang="es-CL" dirty="0" smtClean="0"/>
              <a:t>13 a 17</a:t>
            </a:r>
          </a:p>
          <a:p>
            <a:r>
              <a:rPr lang="es-CL" dirty="0" smtClean="0"/>
              <a:t>18 a 25</a:t>
            </a:r>
          </a:p>
          <a:p>
            <a:r>
              <a:rPr lang="es-CL" dirty="0" smtClean="0"/>
              <a:t>Cuento</a:t>
            </a:r>
          </a:p>
          <a:p>
            <a:r>
              <a:rPr lang="es-CL" dirty="0" smtClean="0"/>
              <a:t>Poesía</a:t>
            </a:r>
          </a:p>
          <a:p>
            <a:r>
              <a:rPr lang="es-CL" dirty="0" smtClean="0"/>
              <a:t>Novela (solo 18 a 25) </a:t>
            </a:r>
          </a:p>
          <a:p>
            <a:endParaRPr lang="es-CL" dirty="0" smtClean="0"/>
          </a:p>
          <a:p>
            <a:endParaRPr lang="es-CL" dirty="0"/>
          </a:p>
        </p:txBody>
      </p:sp>
      <p:sp>
        <p:nvSpPr>
          <p:cNvPr id="18" name="CuadroTexto 17"/>
          <p:cNvSpPr txBox="1"/>
          <p:nvPr/>
        </p:nvSpPr>
        <p:spPr>
          <a:xfrm>
            <a:off x="8323296" y="2980803"/>
            <a:ext cx="1537268" cy="1754326"/>
          </a:xfrm>
          <a:prstGeom prst="rect">
            <a:avLst/>
          </a:prstGeom>
          <a:noFill/>
        </p:spPr>
        <p:txBody>
          <a:bodyPr wrap="square" rtlCol="0">
            <a:spAutoFit/>
          </a:bodyPr>
          <a:lstStyle/>
          <a:p>
            <a:r>
              <a:rPr lang="es-CL" dirty="0" err="1" smtClean="0"/>
              <a:t>Amster</a:t>
            </a:r>
            <a:r>
              <a:rPr lang="es-CL" dirty="0" smtClean="0"/>
              <a:t> / </a:t>
            </a:r>
            <a:r>
              <a:rPr lang="es-CL" dirty="0" err="1" smtClean="0"/>
              <a:t>Coré</a:t>
            </a:r>
            <a:endParaRPr lang="es-CL" dirty="0" smtClean="0"/>
          </a:p>
          <a:p>
            <a:r>
              <a:rPr lang="es-CL" b="1" dirty="0"/>
              <a:t>Categorías:</a:t>
            </a:r>
          </a:p>
          <a:p>
            <a:r>
              <a:rPr lang="es-CL" dirty="0" err="1" smtClean="0"/>
              <a:t>Amster</a:t>
            </a:r>
            <a:r>
              <a:rPr lang="es-CL" dirty="0" smtClean="0"/>
              <a:t> (diseño)</a:t>
            </a:r>
          </a:p>
          <a:p>
            <a:r>
              <a:rPr lang="es-CL" dirty="0" err="1" smtClean="0"/>
              <a:t>Coré</a:t>
            </a:r>
            <a:endParaRPr lang="es-CL" dirty="0" smtClean="0"/>
          </a:p>
          <a:p>
            <a:r>
              <a:rPr lang="es-CL" smtClean="0"/>
              <a:t>(ilustración)</a:t>
            </a:r>
            <a:endParaRPr lang="es-CL"/>
          </a:p>
        </p:txBody>
      </p:sp>
      <p:sp>
        <p:nvSpPr>
          <p:cNvPr id="19" name="CuadroTexto 18"/>
          <p:cNvSpPr txBox="1"/>
          <p:nvPr/>
        </p:nvSpPr>
        <p:spPr>
          <a:xfrm>
            <a:off x="10298400" y="3096239"/>
            <a:ext cx="1537268" cy="1200329"/>
          </a:xfrm>
          <a:prstGeom prst="rect">
            <a:avLst/>
          </a:prstGeom>
          <a:noFill/>
        </p:spPr>
        <p:txBody>
          <a:bodyPr wrap="square" rtlCol="0">
            <a:spAutoFit/>
          </a:bodyPr>
          <a:lstStyle/>
          <a:p>
            <a:r>
              <a:rPr lang="es-CL" dirty="0" smtClean="0"/>
              <a:t>Narrativa </a:t>
            </a:r>
          </a:p>
          <a:p>
            <a:r>
              <a:rPr lang="es-CL" dirty="0" smtClean="0"/>
              <a:t>Gráfica</a:t>
            </a:r>
          </a:p>
          <a:p>
            <a:endParaRPr lang="es-CL" dirty="0" smtClean="0"/>
          </a:p>
          <a:p>
            <a:endParaRPr lang="es-CL" dirty="0"/>
          </a:p>
        </p:txBody>
      </p:sp>
      <p:sp>
        <p:nvSpPr>
          <p:cNvPr id="20" name="CuadroTexto 19"/>
          <p:cNvSpPr txBox="1"/>
          <p:nvPr/>
        </p:nvSpPr>
        <p:spPr>
          <a:xfrm>
            <a:off x="10428306" y="5380672"/>
            <a:ext cx="1537268" cy="1200329"/>
          </a:xfrm>
          <a:prstGeom prst="rect">
            <a:avLst/>
          </a:prstGeom>
          <a:noFill/>
        </p:spPr>
        <p:txBody>
          <a:bodyPr wrap="square" rtlCol="0">
            <a:spAutoFit/>
          </a:bodyPr>
          <a:lstStyle/>
          <a:p>
            <a:r>
              <a:rPr lang="es-CL" dirty="0" smtClean="0"/>
              <a:t>Publicaciones</a:t>
            </a:r>
          </a:p>
          <a:p>
            <a:r>
              <a:rPr lang="es-CL" dirty="0" smtClean="0"/>
              <a:t>Digitales</a:t>
            </a:r>
          </a:p>
          <a:p>
            <a:endParaRPr lang="es-CL" dirty="0" smtClean="0"/>
          </a:p>
          <a:p>
            <a:endParaRPr lang="es-CL" dirty="0"/>
          </a:p>
        </p:txBody>
      </p:sp>
    </p:spTree>
    <p:extLst>
      <p:ext uri="{BB962C8B-B14F-4D97-AF65-F5344CB8AC3E}">
        <p14:creationId xmlns:p14="http://schemas.microsoft.com/office/powerpoint/2010/main" val="35762358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MEJORES OBRAS LITERARIAS</a:t>
            </a:r>
            <a:endParaRPr lang="es-CL" sz="4000" dirty="0">
              <a:solidFill>
                <a:srgbClr val="C00000"/>
              </a:solidFill>
              <a:latin typeface="Klavika Lt" panose="02000000000000000000" pitchFamily="50" charset="0"/>
            </a:endParaRPr>
          </a:p>
        </p:txBody>
      </p:sp>
      <p:sp>
        <p:nvSpPr>
          <p:cNvPr id="5" name="CuadroTexto 4"/>
          <p:cNvSpPr txBox="1"/>
          <p:nvPr/>
        </p:nvSpPr>
        <p:spPr>
          <a:xfrm>
            <a:off x="3880418" y="2878110"/>
            <a:ext cx="5495230" cy="4247317"/>
          </a:xfrm>
          <a:prstGeom prst="rect">
            <a:avLst/>
          </a:prstGeom>
          <a:noFill/>
        </p:spPr>
        <p:txBody>
          <a:bodyPr wrap="square" rtlCol="0">
            <a:spAutoFit/>
          </a:bodyPr>
          <a:lstStyle/>
          <a:p>
            <a:pPr marL="285750" indent="-285750">
              <a:buFont typeface="Arial" panose="020B0604020202020204" pitchFamily="34" charset="0"/>
              <a:buChar char="•"/>
            </a:pPr>
            <a:r>
              <a:rPr lang="es-CL" dirty="0" smtClean="0">
                <a:latin typeface="gobCL" pitchFamily="50" charset="0"/>
              </a:rPr>
              <a:t>Creado en 1993, es uno de los premios más importantes de Chile</a:t>
            </a:r>
          </a:p>
          <a:p>
            <a:pPr marL="285750" indent="-285750">
              <a:buFont typeface="Arial" panose="020B0604020202020204" pitchFamily="34" charset="0"/>
              <a:buChar char="•"/>
            </a:pPr>
            <a:r>
              <a:rPr lang="es-CL" dirty="0" smtClean="0">
                <a:latin typeface="gobCL" pitchFamily="50" charset="0"/>
              </a:rPr>
              <a:t>Pueden participar autores publicados e inéditos</a:t>
            </a:r>
          </a:p>
          <a:p>
            <a:pPr marL="285750" indent="-285750">
              <a:buFont typeface="Arial" panose="020B0604020202020204" pitchFamily="34" charset="0"/>
              <a:buChar char="•"/>
            </a:pPr>
            <a:r>
              <a:rPr lang="es-CL" dirty="0" smtClean="0">
                <a:latin typeface="gobCL" pitchFamily="50" charset="0"/>
              </a:rPr>
              <a:t>Premia los géneros Cuento, Poesía, Novela, Ensayo y Dramaturgia</a:t>
            </a:r>
          </a:p>
          <a:p>
            <a:pPr marL="285750" indent="-285750">
              <a:buFont typeface="Arial" panose="020B0604020202020204" pitchFamily="34" charset="0"/>
              <a:buChar char="•"/>
            </a:pPr>
            <a:r>
              <a:rPr lang="es-CL" dirty="0" smtClean="0">
                <a:latin typeface="gobCL" pitchFamily="50" charset="0"/>
              </a:rPr>
              <a:t>Categoría publicado: para libros que hayan sido publicados durante 2018 u obras de teatro estrenadas en ese año</a:t>
            </a:r>
          </a:p>
          <a:p>
            <a:pPr marL="285750" indent="-285750">
              <a:buFont typeface="Arial" panose="020B0604020202020204" pitchFamily="34" charset="0"/>
              <a:buChar char="•"/>
            </a:pPr>
            <a:r>
              <a:rPr lang="es-CL" dirty="0" smtClean="0">
                <a:latin typeface="gobCL" pitchFamily="50" charset="0"/>
              </a:rPr>
              <a:t>Categoría inédito: para autores que quieran presentar su obra por primera vez en los géneros cuento, poesía, novela y ensayo</a:t>
            </a:r>
          </a:p>
          <a:p>
            <a:pPr marL="285750" indent="-285750">
              <a:buFont typeface="Arial" panose="020B0604020202020204" pitchFamily="34" charset="0"/>
              <a:buChar char="•"/>
            </a:pPr>
            <a:r>
              <a:rPr lang="es-CL" dirty="0" smtClean="0">
                <a:latin typeface="gobCL" pitchFamily="50" charset="0"/>
              </a:rPr>
              <a:t>Cada ganador recibe $8.660.000</a:t>
            </a:r>
            <a:endParaRPr lang="es-CL" dirty="0">
              <a:latin typeface="gobCL" pitchFamily="50" charset="0"/>
            </a:endParaRPr>
          </a:p>
          <a:p>
            <a:pPr marL="285750" indent="-285750">
              <a:buFont typeface="Arial" panose="020B0604020202020204" pitchFamily="34" charset="0"/>
              <a:buChar char="•"/>
            </a:pPr>
            <a:endParaRPr lang="es-CL" dirty="0">
              <a:latin typeface="gobCL" pitchFamily="50" charset="0"/>
            </a:endParaRP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 y="2878110"/>
            <a:ext cx="3244584" cy="3226855"/>
          </a:xfrm>
          <a:prstGeom prst="rect">
            <a:avLst/>
          </a:prstGeom>
        </p:spPr>
      </p:pic>
    </p:spTree>
    <p:extLst>
      <p:ext uri="{BB962C8B-B14F-4D97-AF65-F5344CB8AC3E}">
        <p14:creationId xmlns:p14="http://schemas.microsoft.com/office/powerpoint/2010/main" val="145280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ESCRITURAS DE LA MEMORIA</a:t>
            </a:r>
            <a:endParaRPr lang="es-CL" sz="4000" dirty="0">
              <a:solidFill>
                <a:srgbClr val="C00000"/>
              </a:solidFill>
              <a:latin typeface="Klavika Lt" panose="02000000000000000000" pitchFamily="50" charset="0"/>
            </a:endParaRPr>
          </a:p>
        </p:txBody>
      </p:sp>
      <p:sp>
        <p:nvSpPr>
          <p:cNvPr id="5" name="CuadroTexto 4"/>
          <p:cNvSpPr txBox="1"/>
          <p:nvPr/>
        </p:nvSpPr>
        <p:spPr>
          <a:xfrm>
            <a:off x="3918519" y="2878110"/>
            <a:ext cx="5457130" cy="3416320"/>
          </a:xfrm>
          <a:prstGeom prst="rect">
            <a:avLst/>
          </a:prstGeom>
          <a:noFill/>
        </p:spPr>
        <p:txBody>
          <a:bodyPr wrap="square" rtlCol="0">
            <a:spAutoFit/>
          </a:bodyPr>
          <a:lstStyle/>
          <a:p>
            <a:pPr marL="285750" indent="-285750">
              <a:buFont typeface="Arial" panose="020B0604020202020204" pitchFamily="34" charset="0"/>
              <a:buChar char="•"/>
            </a:pPr>
            <a:r>
              <a:rPr lang="es-CL" dirty="0">
                <a:latin typeface="gobCL" pitchFamily="50" charset="0"/>
              </a:rPr>
              <a:t>Creado en </a:t>
            </a:r>
            <a:r>
              <a:rPr lang="es-CL" dirty="0" smtClean="0">
                <a:latin typeface="gobCL" pitchFamily="50" charset="0"/>
              </a:rPr>
              <a:t>2005, se ha configurado como un premio a la memoria. Enfocándose en galardonar escritos, crónicas y testimonios que den cuenta de la memoria colectiva y nacional</a:t>
            </a:r>
            <a:endParaRPr lang="es-CL" dirty="0">
              <a:latin typeface="gobCL" pitchFamily="50" charset="0"/>
            </a:endParaRPr>
          </a:p>
          <a:p>
            <a:pPr marL="285750" indent="-285750">
              <a:buFont typeface="Arial" panose="020B0604020202020204" pitchFamily="34" charset="0"/>
              <a:buChar char="•"/>
            </a:pPr>
            <a:r>
              <a:rPr lang="es-CL" dirty="0">
                <a:latin typeface="gobCL" pitchFamily="50" charset="0"/>
              </a:rPr>
              <a:t>Pueden participar autores publicados e inéditos</a:t>
            </a:r>
          </a:p>
          <a:p>
            <a:pPr marL="285750" indent="-285750">
              <a:buFont typeface="Arial" panose="020B0604020202020204" pitchFamily="34" charset="0"/>
              <a:buChar char="•"/>
            </a:pPr>
            <a:r>
              <a:rPr lang="es-CL" dirty="0" smtClean="0">
                <a:latin typeface="gobCL" pitchFamily="50" charset="0"/>
              </a:rPr>
              <a:t>Categoría </a:t>
            </a:r>
            <a:r>
              <a:rPr lang="es-CL" dirty="0">
                <a:latin typeface="gobCL" pitchFamily="50" charset="0"/>
              </a:rPr>
              <a:t>publicado: para libros que hayan sido publicados durante </a:t>
            </a:r>
            <a:r>
              <a:rPr lang="es-CL" dirty="0" smtClean="0">
                <a:latin typeface="gobCL" pitchFamily="50" charset="0"/>
              </a:rPr>
              <a:t>2018</a:t>
            </a:r>
          </a:p>
          <a:p>
            <a:pPr marL="285750" indent="-285750">
              <a:buFont typeface="Arial" panose="020B0604020202020204" pitchFamily="34" charset="0"/>
              <a:buChar char="•"/>
            </a:pPr>
            <a:r>
              <a:rPr lang="es-CL" dirty="0" smtClean="0">
                <a:latin typeface="gobCL" pitchFamily="50" charset="0"/>
              </a:rPr>
              <a:t>Categoría </a:t>
            </a:r>
            <a:r>
              <a:rPr lang="es-CL" dirty="0">
                <a:latin typeface="gobCL" pitchFamily="50" charset="0"/>
              </a:rPr>
              <a:t>inédito: para autores que quieran presentar su obra por primera </a:t>
            </a:r>
            <a:r>
              <a:rPr lang="es-CL" dirty="0" smtClean="0">
                <a:latin typeface="gobCL" pitchFamily="50" charset="0"/>
              </a:rPr>
              <a:t>vez</a:t>
            </a:r>
          </a:p>
          <a:p>
            <a:pPr marL="285750" indent="-285750">
              <a:buFont typeface="Arial" panose="020B0604020202020204" pitchFamily="34" charset="0"/>
              <a:buChar char="•"/>
            </a:pPr>
            <a:r>
              <a:rPr lang="es-CL" dirty="0" smtClean="0">
                <a:latin typeface="gobCL" pitchFamily="50" charset="0"/>
              </a:rPr>
              <a:t>Cada </a:t>
            </a:r>
            <a:r>
              <a:rPr lang="es-CL" dirty="0">
                <a:latin typeface="gobCL" pitchFamily="50" charset="0"/>
              </a:rPr>
              <a:t>ganador recibe $</a:t>
            </a:r>
            <a:r>
              <a:rPr lang="es-CL" dirty="0" smtClean="0">
                <a:latin typeface="gobCL" pitchFamily="50" charset="0"/>
              </a:rPr>
              <a:t>8.660.000 y, en la categoría inédito, se premia a dos menciones honrosas con $1.630.000 cada una</a:t>
            </a:r>
            <a:endParaRPr lang="es-CL" dirty="0">
              <a:latin typeface="gobCL" pitchFamily="50" charset="0"/>
            </a:endParaRPr>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 y="2878110"/>
            <a:ext cx="3157818" cy="3153504"/>
          </a:xfrm>
          <a:prstGeom prst="rect">
            <a:avLst/>
          </a:prstGeom>
        </p:spPr>
      </p:pic>
    </p:spTree>
    <p:extLst>
      <p:ext uri="{BB962C8B-B14F-4D97-AF65-F5344CB8AC3E}">
        <p14:creationId xmlns:p14="http://schemas.microsoft.com/office/powerpoint/2010/main" val="335251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ROBERTO BOLAÑO</a:t>
            </a:r>
            <a:endParaRPr lang="es-CL" sz="4000" dirty="0">
              <a:solidFill>
                <a:srgbClr val="C00000"/>
              </a:solidFill>
              <a:latin typeface="Klavika Lt" panose="02000000000000000000" pitchFamily="50" charset="0"/>
            </a:endParaRPr>
          </a:p>
        </p:txBody>
      </p:sp>
      <p:sp>
        <p:nvSpPr>
          <p:cNvPr id="5" name="CuadroTexto 4"/>
          <p:cNvSpPr txBox="1"/>
          <p:nvPr/>
        </p:nvSpPr>
        <p:spPr>
          <a:xfrm>
            <a:off x="3880419" y="2878110"/>
            <a:ext cx="5495230" cy="3139321"/>
          </a:xfrm>
          <a:prstGeom prst="rect">
            <a:avLst/>
          </a:prstGeom>
          <a:noFill/>
        </p:spPr>
        <p:txBody>
          <a:bodyPr wrap="square" rtlCol="0">
            <a:spAutoFit/>
          </a:bodyPr>
          <a:lstStyle/>
          <a:p>
            <a:pPr marL="285750" indent="-285750">
              <a:buFont typeface="Arial" panose="020B0604020202020204" pitchFamily="34" charset="0"/>
              <a:buChar char="•"/>
            </a:pPr>
            <a:r>
              <a:rPr lang="es-CL" dirty="0">
                <a:latin typeface="gobCL" pitchFamily="50" charset="0"/>
              </a:rPr>
              <a:t>Creado en </a:t>
            </a:r>
            <a:r>
              <a:rPr lang="es-CL" dirty="0" smtClean="0">
                <a:latin typeface="gobCL" pitchFamily="50" charset="0"/>
              </a:rPr>
              <a:t>2006, </a:t>
            </a:r>
            <a:r>
              <a:rPr lang="es-CL" dirty="0">
                <a:latin typeface="gobCL" pitchFamily="50" charset="0"/>
              </a:rPr>
              <a:t>es </a:t>
            </a:r>
            <a:r>
              <a:rPr lang="es-CL" dirty="0" smtClean="0">
                <a:latin typeface="gobCL" pitchFamily="50" charset="0"/>
              </a:rPr>
              <a:t>mayor premio que reconoce la escritura adolescente y juvenil</a:t>
            </a:r>
            <a:endParaRPr lang="es-CL" dirty="0">
              <a:latin typeface="gobCL" pitchFamily="50" charset="0"/>
            </a:endParaRPr>
          </a:p>
          <a:p>
            <a:pPr marL="285750" indent="-285750">
              <a:buFont typeface="Arial" panose="020B0604020202020204" pitchFamily="34" charset="0"/>
              <a:buChar char="•"/>
            </a:pPr>
            <a:r>
              <a:rPr lang="es-CL" dirty="0" smtClean="0">
                <a:latin typeface="gobCL" pitchFamily="50" charset="0"/>
              </a:rPr>
              <a:t>Se divide en dos categorías: A, para autores entre 13 y 17 años; y B, para autores entre 18 y 25 años.</a:t>
            </a:r>
            <a:endParaRPr lang="es-CL" dirty="0">
              <a:latin typeface="gobCL" pitchFamily="50" charset="0"/>
            </a:endParaRPr>
          </a:p>
          <a:p>
            <a:pPr marL="285750" indent="-285750">
              <a:buFont typeface="Arial" panose="020B0604020202020204" pitchFamily="34" charset="0"/>
              <a:buChar char="•"/>
            </a:pPr>
            <a:r>
              <a:rPr lang="es-CL" dirty="0" smtClean="0">
                <a:latin typeface="gobCL" pitchFamily="50" charset="0"/>
              </a:rPr>
              <a:t>La categoría A contempla los géneros cuento y poesía, mientras que la B cuento, poesía y novela.</a:t>
            </a:r>
            <a:endParaRPr lang="es-CL" dirty="0">
              <a:latin typeface="gobCL" pitchFamily="50" charset="0"/>
            </a:endParaRPr>
          </a:p>
          <a:p>
            <a:pPr marL="285750" indent="-285750">
              <a:buFont typeface="Arial" panose="020B0604020202020204" pitchFamily="34" charset="0"/>
              <a:buChar char="•"/>
            </a:pPr>
            <a:r>
              <a:rPr lang="es-CL" dirty="0" smtClean="0">
                <a:latin typeface="gobCL" pitchFamily="50" charset="0"/>
              </a:rPr>
              <a:t>Cada </a:t>
            </a:r>
            <a:r>
              <a:rPr lang="es-CL" dirty="0">
                <a:latin typeface="gobCL" pitchFamily="50" charset="0"/>
              </a:rPr>
              <a:t>ganador recibe </a:t>
            </a:r>
            <a:r>
              <a:rPr lang="es-CL" dirty="0" smtClean="0">
                <a:latin typeface="gobCL" pitchFamily="50" charset="0"/>
              </a:rPr>
              <a:t>$1.108.000, premiándose a su vez cuatro menciones honrosas por género, recibiendo cada una de ellas $284.000</a:t>
            </a:r>
            <a:endParaRPr lang="es-CL" dirty="0">
              <a:latin typeface="gobCL" pitchFamily="50" charset="0"/>
            </a:endParaRP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1" y="2878111"/>
            <a:ext cx="3231448" cy="3240302"/>
          </a:xfrm>
          <a:prstGeom prst="rect">
            <a:avLst/>
          </a:prstGeom>
        </p:spPr>
      </p:pic>
    </p:spTree>
    <p:extLst>
      <p:ext uri="{BB962C8B-B14F-4D97-AF65-F5344CB8AC3E}">
        <p14:creationId xmlns:p14="http://schemas.microsoft.com/office/powerpoint/2010/main" val="6048510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MARTA BRUNET</a:t>
            </a:r>
            <a:endParaRPr lang="es-CL" sz="4000" dirty="0">
              <a:solidFill>
                <a:srgbClr val="C00000"/>
              </a:solidFill>
              <a:latin typeface="Klavika Lt" panose="02000000000000000000" pitchFamily="50" charset="0"/>
            </a:endParaRPr>
          </a:p>
        </p:txBody>
      </p:sp>
      <p:sp>
        <p:nvSpPr>
          <p:cNvPr id="5" name="CuadroTexto 4"/>
          <p:cNvSpPr txBox="1"/>
          <p:nvPr/>
        </p:nvSpPr>
        <p:spPr>
          <a:xfrm>
            <a:off x="3880418" y="2878110"/>
            <a:ext cx="5495230" cy="2585323"/>
          </a:xfrm>
          <a:prstGeom prst="rect">
            <a:avLst/>
          </a:prstGeom>
          <a:noFill/>
        </p:spPr>
        <p:txBody>
          <a:bodyPr wrap="square" rtlCol="0">
            <a:spAutoFit/>
          </a:bodyPr>
          <a:lstStyle/>
          <a:p>
            <a:pPr marL="285750" indent="-285750">
              <a:buFont typeface="Arial" panose="020B0604020202020204" pitchFamily="34" charset="0"/>
              <a:buChar char="•"/>
            </a:pPr>
            <a:r>
              <a:rPr lang="es-CL" dirty="0" smtClean="0">
                <a:latin typeface="gobCL" pitchFamily="50" charset="0"/>
              </a:rPr>
              <a:t>Premio establecido de manera independiente en 2017 y pensado para potenciar la literatura de niños y jóvenes, dividiéndose en tres categorías: Primera infancia, Infantil y Juvenil</a:t>
            </a:r>
            <a:endParaRPr lang="es-CL" dirty="0">
              <a:latin typeface="gobCL" pitchFamily="50" charset="0"/>
            </a:endParaRPr>
          </a:p>
          <a:p>
            <a:pPr marL="285750" indent="-285750">
              <a:buFont typeface="Arial" panose="020B0604020202020204" pitchFamily="34" charset="0"/>
              <a:buChar char="•"/>
            </a:pPr>
            <a:r>
              <a:rPr lang="es-CL" dirty="0" smtClean="0">
                <a:latin typeface="gobCL" pitchFamily="50" charset="0"/>
              </a:rPr>
              <a:t>Enfocado en autores publicados cuya obra haya aparecido durante 2018</a:t>
            </a:r>
            <a:endParaRPr lang="es-CL" dirty="0">
              <a:latin typeface="gobCL" pitchFamily="50" charset="0"/>
            </a:endParaRPr>
          </a:p>
          <a:p>
            <a:pPr marL="285750" indent="-285750">
              <a:buFont typeface="Arial" panose="020B0604020202020204" pitchFamily="34" charset="0"/>
              <a:buChar char="•"/>
            </a:pPr>
            <a:r>
              <a:rPr lang="es-CL" dirty="0" smtClean="0">
                <a:latin typeface="gobCL" pitchFamily="50" charset="0"/>
              </a:rPr>
              <a:t>Cada </a:t>
            </a:r>
            <a:r>
              <a:rPr lang="es-CL" dirty="0">
                <a:latin typeface="gobCL" pitchFamily="50" charset="0"/>
              </a:rPr>
              <a:t>ganador recibe </a:t>
            </a:r>
            <a:r>
              <a:rPr lang="es-CL" dirty="0" smtClean="0">
                <a:latin typeface="gobCL" pitchFamily="50" charset="0"/>
              </a:rPr>
              <a:t>$4.330.000</a:t>
            </a:r>
            <a:endParaRPr lang="es-CL" dirty="0">
              <a:latin typeface="gobCL" pitchFamily="50" charset="0"/>
            </a:endParaRP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 y="2878110"/>
            <a:ext cx="3299042" cy="3294529"/>
          </a:xfrm>
          <a:prstGeom prst="rect">
            <a:avLst/>
          </a:prstGeom>
        </p:spPr>
      </p:pic>
    </p:spTree>
    <p:extLst>
      <p:ext uri="{BB962C8B-B14F-4D97-AF65-F5344CB8AC3E}">
        <p14:creationId xmlns:p14="http://schemas.microsoft.com/office/powerpoint/2010/main" val="365521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AMSTER - CORÉ</a:t>
            </a:r>
            <a:endParaRPr lang="es-CL" sz="4000" dirty="0">
              <a:solidFill>
                <a:srgbClr val="C00000"/>
              </a:solidFill>
              <a:latin typeface="Klavika Lt" panose="02000000000000000000" pitchFamily="50" charset="0"/>
            </a:endParaRPr>
          </a:p>
        </p:txBody>
      </p:sp>
      <p:sp>
        <p:nvSpPr>
          <p:cNvPr id="5" name="CuadroTexto 4"/>
          <p:cNvSpPr txBox="1"/>
          <p:nvPr/>
        </p:nvSpPr>
        <p:spPr>
          <a:xfrm>
            <a:off x="3785017" y="2878110"/>
            <a:ext cx="5331427" cy="2862322"/>
          </a:xfrm>
          <a:prstGeom prst="rect">
            <a:avLst/>
          </a:prstGeom>
          <a:noFill/>
        </p:spPr>
        <p:txBody>
          <a:bodyPr wrap="square" rtlCol="0">
            <a:spAutoFit/>
          </a:bodyPr>
          <a:lstStyle/>
          <a:p>
            <a:pPr marL="285750" indent="-285750">
              <a:buFont typeface="Arial" panose="020B0604020202020204" pitchFamily="34" charset="0"/>
              <a:buChar char="•"/>
            </a:pPr>
            <a:r>
              <a:rPr lang="es-CL" dirty="0">
                <a:latin typeface="gobCL" pitchFamily="50" charset="0"/>
              </a:rPr>
              <a:t>Premio establecido </a:t>
            </a:r>
            <a:r>
              <a:rPr lang="es-CL" dirty="0" smtClean="0">
                <a:latin typeface="gobCL" pitchFamily="50" charset="0"/>
              </a:rPr>
              <a:t>en 2006, el cual busca resaltar el diseño editorial y la ilustración chilena</a:t>
            </a:r>
          </a:p>
          <a:p>
            <a:pPr marL="285750" indent="-285750">
              <a:buFont typeface="Arial" panose="020B0604020202020204" pitchFamily="34" charset="0"/>
              <a:buChar char="•"/>
            </a:pPr>
            <a:r>
              <a:rPr lang="es-CL" dirty="0" smtClean="0">
                <a:latin typeface="gobCL" pitchFamily="50" charset="0"/>
              </a:rPr>
              <a:t>La categoría </a:t>
            </a:r>
            <a:r>
              <a:rPr lang="es-CL" dirty="0" err="1" smtClean="0">
                <a:latin typeface="gobCL" pitchFamily="50" charset="0"/>
              </a:rPr>
              <a:t>Amster</a:t>
            </a:r>
            <a:r>
              <a:rPr lang="es-CL" dirty="0" smtClean="0">
                <a:latin typeface="gobCL" pitchFamily="50" charset="0"/>
              </a:rPr>
              <a:t> premia el diseño editorial, mientras que la categoría </a:t>
            </a:r>
            <a:r>
              <a:rPr lang="es-CL" dirty="0" err="1" smtClean="0">
                <a:latin typeface="gobCL" pitchFamily="50" charset="0"/>
              </a:rPr>
              <a:t>Coré</a:t>
            </a:r>
            <a:r>
              <a:rPr lang="es-CL" dirty="0" smtClean="0">
                <a:latin typeface="gobCL" pitchFamily="50" charset="0"/>
              </a:rPr>
              <a:t> a la ilustración y gráfica.</a:t>
            </a:r>
          </a:p>
          <a:p>
            <a:pPr marL="285750" indent="-285750">
              <a:buFont typeface="Arial" panose="020B0604020202020204" pitchFamily="34" charset="0"/>
              <a:buChar char="•"/>
            </a:pPr>
            <a:r>
              <a:rPr lang="es-CL" dirty="0" smtClean="0">
                <a:latin typeface="gobCL" pitchFamily="50" charset="0"/>
              </a:rPr>
              <a:t>Enfocado </a:t>
            </a:r>
            <a:r>
              <a:rPr lang="es-CL" dirty="0">
                <a:latin typeface="gobCL" pitchFamily="50" charset="0"/>
              </a:rPr>
              <a:t>en autores publicados cuya obra haya aparecido durante 2018</a:t>
            </a:r>
          </a:p>
          <a:p>
            <a:pPr marL="285750" indent="-285750">
              <a:buFont typeface="Arial" panose="020B0604020202020204" pitchFamily="34" charset="0"/>
              <a:buChar char="•"/>
            </a:pPr>
            <a:r>
              <a:rPr lang="es-CL" dirty="0">
                <a:latin typeface="gobCL" pitchFamily="50" charset="0"/>
              </a:rPr>
              <a:t>Cada ganador recibe $</a:t>
            </a:r>
            <a:r>
              <a:rPr lang="es-CL" dirty="0" smtClean="0">
                <a:latin typeface="gobCL" pitchFamily="50" charset="0"/>
              </a:rPr>
              <a:t>4.330.000</a:t>
            </a:r>
            <a:endParaRPr lang="es-CL" dirty="0">
              <a:latin typeface="gobCL" pitchFamily="50" charset="0"/>
            </a:endParaRP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 y="2878111"/>
            <a:ext cx="3251947" cy="3247510"/>
          </a:xfrm>
          <a:prstGeom prst="rect">
            <a:avLst/>
          </a:prstGeom>
        </p:spPr>
      </p:pic>
    </p:spTree>
    <p:extLst>
      <p:ext uri="{BB962C8B-B14F-4D97-AF65-F5344CB8AC3E}">
        <p14:creationId xmlns:p14="http://schemas.microsoft.com/office/powerpoint/2010/main" val="35290662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1EDD7"/>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19100" y="176040"/>
            <a:ext cx="1537268" cy="896855"/>
          </a:xfrm>
        </p:spPr>
        <p:txBody>
          <a:bodyPr>
            <a:normAutofit/>
          </a:bodyPr>
          <a:lstStyle/>
          <a:p>
            <a:pPr algn="l"/>
            <a:r>
              <a:rPr lang="es-CL" sz="1800" b="1" dirty="0" smtClean="0">
                <a:solidFill>
                  <a:srgbClr val="C00000"/>
                </a:solidFill>
                <a:latin typeface="Klavika Bd" panose="02000803050000020004" pitchFamily="50" charset="0"/>
              </a:rPr>
              <a:t>PREMIOS</a:t>
            </a:r>
            <a:br>
              <a:rPr lang="es-CL" sz="1800" b="1" dirty="0" smtClean="0">
                <a:solidFill>
                  <a:srgbClr val="C00000"/>
                </a:solidFill>
                <a:latin typeface="Klavika Bd" panose="02000803050000020004" pitchFamily="50" charset="0"/>
              </a:rPr>
            </a:br>
            <a:r>
              <a:rPr lang="es-CL" sz="1800" b="1" dirty="0" smtClean="0">
                <a:solidFill>
                  <a:srgbClr val="C00000"/>
                </a:solidFill>
                <a:latin typeface="Klavika Bd" panose="02000803050000020004" pitchFamily="50" charset="0"/>
              </a:rPr>
              <a:t>LITERARIOS</a:t>
            </a:r>
            <a:r>
              <a:rPr lang="es-CL" sz="1800" dirty="0" smtClean="0">
                <a:solidFill>
                  <a:srgbClr val="C00000"/>
                </a:solidFill>
                <a:latin typeface="Klavika Bd" panose="02000803050000020004" pitchFamily="50" charset="0"/>
              </a:rPr>
              <a:t/>
            </a:r>
            <a:br>
              <a:rPr lang="es-CL" sz="1800" dirty="0" smtClean="0">
                <a:solidFill>
                  <a:srgbClr val="C00000"/>
                </a:solidFill>
                <a:latin typeface="Klavika Bd" panose="02000803050000020004" pitchFamily="50" charset="0"/>
              </a:rPr>
            </a:br>
            <a:r>
              <a:rPr lang="es-CL" sz="1800" dirty="0" smtClean="0">
                <a:solidFill>
                  <a:srgbClr val="C00000"/>
                </a:solidFill>
                <a:latin typeface="Klavika Lt" panose="02000000000000000000" pitchFamily="50" charset="0"/>
              </a:rPr>
              <a:t>2019</a:t>
            </a:r>
            <a:endParaRPr lang="es-CL" sz="1800" dirty="0">
              <a:solidFill>
                <a:srgbClr val="C00000"/>
              </a:solidFill>
              <a:latin typeface="Klavika Lt" panose="02000000000000000000" pitchFamily="50" charset="0"/>
            </a:endParaRPr>
          </a:p>
        </p:txBody>
      </p:sp>
      <p:sp>
        <p:nvSpPr>
          <p:cNvPr id="3" name="Subtítulo 2"/>
          <p:cNvSpPr>
            <a:spLocks noGrp="1"/>
          </p:cNvSpPr>
          <p:nvPr>
            <p:ph type="subTitle" idx="1"/>
          </p:nvPr>
        </p:nvSpPr>
        <p:spPr>
          <a:xfrm>
            <a:off x="2101121" y="1439055"/>
            <a:ext cx="8028531" cy="899411"/>
          </a:xfrm>
        </p:spPr>
        <p:txBody>
          <a:bodyPr>
            <a:normAutofit/>
          </a:bodyPr>
          <a:lstStyle/>
          <a:p>
            <a:pPr algn="l"/>
            <a:r>
              <a:rPr lang="es-CL" sz="4000" dirty="0" smtClean="0">
                <a:solidFill>
                  <a:srgbClr val="C00000"/>
                </a:solidFill>
                <a:latin typeface="Klavika Lt" panose="02000000000000000000" pitchFamily="50" charset="0"/>
              </a:rPr>
              <a:t>PUBLICACIONES DIGITALES</a:t>
            </a:r>
            <a:endParaRPr lang="es-CL" sz="4000" dirty="0">
              <a:solidFill>
                <a:srgbClr val="C00000"/>
              </a:solidFill>
              <a:latin typeface="Klavika Lt" panose="02000000000000000000" pitchFamily="50" charset="0"/>
            </a:endParaRPr>
          </a:p>
        </p:txBody>
      </p:sp>
      <p:sp>
        <p:nvSpPr>
          <p:cNvPr id="5" name="CuadroTexto 4"/>
          <p:cNvSpPr txBox="1"/>
          <p:nvPr/>
        </p:nvSpPr>
        <p:spPr>
          <a:xfrm>
            <a:off x="4015646" y="2878110"/>
            <a:ext cx="5360002" cy="2862322"/>
          </a:xfrm>
          <a:prstGeom prst="rect">
            <a:avLst/>
          </a:prstGeom>
          <a:noFill/>
        </p:spPr>
        <p:txBody>
          <a:bodyPr wrap="square" rtlCol="0">
            <a:spAutoFit/>
          </a:bodyPr>
          <a:lstStyle/>
          <a:p>
            <a:pPr marL="285750" indent="-285750">
              <a:buFont typeface="Arial" panose="020B0604020202020204" pitchFamily="34" charset="0"/>
              <a:buChar char="•"/>
            </a:pPr>
            <a:r>
              <a:rPr lang="es-CL" dirty="0">
                <a:latin typeface="gobCL" pitchFamily="50" charset="0"/>
              </a:rPr>
              <a:t>Premio establecido </a:t>
            </a:r>
            <a:r>
              <a:rPr lang="es-CL" dirty="0" smtClean="0">
                <a:latin typeface="gobCL" pitchFamily="50" charset="0"/>
              </a:rPr>
              <a:t>en </a:t>
            </a:r>
            <a:r>
              <a:rPr lang="es-CL" dirty="0">
                <a:latin typeface="gobCL" pitchFamily="50" charset="0"/>
              </a:rPr>
              <a:t>2017 </a:t>
            </a:r>
            <a:r>
              <a:rPr lang="es-CL" dirty="0" smtClean="0">
                <a:latin typeface="gobCL" pitchFamily="50" charset="0"/>
              </a:rPr>
              <a:t>para escritores que hayan publicado su trabajo de manera digital a través de Apps y contenido similar, independiente de si las obras hayan sido publicadas en formato físico.</a:t>
            </a:r>
            <a:endParaRPr lang="es-CL" dirty="0">
              <a:latin typeface="gobCL" pitchFamily="50" charset="0"/>
            </a:endParaRPr>
          </a:p>
          <a:p>
            <a:pPr marL="285750" indent="-285750">
              <a:buFont typeface="Arial" panose="020B0604020202020204" pitchFamily="34" charset="0"/>
              <a:buChar char="•"/>
            </a:pPr>
            <a:r>
              <a:rPr lang="es-CL" dirty="0">
                <a:latin typeface="gobCL" pitchFamily="50" charset="0"/>
              </a:rPr>
              <a:t>Enfocado en autores publicados cuya obra haya aparecido </a:t>
            </a:r>
            <a:r>
              <a:rPr lang="es-CL" dirty="0" smtClean="0">
                <a:latin typeface="gobCL" pitchFamily="50" charset="0"/>
              </a:rPr>
              <a:t>durante 2017 y </a:t>
            </a:r>
            <a:r>
              <a:rPr lang="es-CL" dirty="0">
                <a:latin typeface="gobCL" pitchFamily="50" charset="0"/>
              </a:rPr>
              <a:t>2018</a:t>
            </a:r>
          </a:p>
          <a:p>
            <a:pPr marL="285750" indent="-285750">
              <a:buFont typeface="Arial" panose="020B0604020202020204" pitchFamily="34" charset="0"/>
              <a:buChar char="•"/>
            </a:pPr>
            <a:r>
              <a:rPr lang="es-CL" dirty="0" smtClean="0">
                <a:latin typeface="gobCL" pitchFamily="50" charset="0"/>
              </a:rPr>
              <a:t>El ganador o grupo de ganadores recibe $4.330.000</a:t>
            </a:r>
            <a:endParaRPr lang="es-CL" dirty="0">
              <a:latin typeface="gobCL" pitchFamily="50" charset="0"/>
            </a:endParaRPr>
          </a:p>
          <a:p>
            <a:endParaRPr lang="es-CL" dirty="0" smtClean="0"/>
          </a:p>
          <a:p>
            <a:endParaRPr lang="es-CL" dirty="0"/>
          </a:p>
        </p:txBody>
      </p:sp>
      <p:pic>
        <p:nvPicPr>
          <p:cNvPr id="7" name="Imagen 6"/>
          <p:cNvPicPr>
            <a:picLocks noChangeAspect="1"/>
          </p:cNvPicPr>
          <p:nvPr/>
        </p:nvPicPr>
        <p:blipFill>
          <a:blip r:embed="rId2"/>
          <a:stretch>
            <a:fillRect/>
          </a:stretch>
        </p:blipFill>
        <p:spPr>
          <a:xfrm>
            <a:off x="419100" y="0"/>
            <a:ext cx="1537268" cy="176040"/>
          </a:xfrm>
          <a:prstGeom prst="rect">
            <a:avLst/>
          </a:prstGeom>
        </p:spPr>
      </p:pic>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 y="2878110"/>
            <a:ext cx="3265394" cy="3306212"/>
          </a:xfrm>
          <a:prstGeom prst="rect">
            <a:avLst/>
          </a:prstGeom>
        </p:spPr>
      </p:pic>
    </p:spTree>
    <p:extLst>
      <p:ext uri="{BB962C8B-B14F-4D97-AF65-F5344CB8AC3E}">
        <p14:creationId xmlns:p14="http://schemas.microsoft.com/office/powerpoint/2010/main" val="14012755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829</TotalTime>
  <Words>1718</Words>
  <Application>Microsoft Office PowerPoint</Application>
  <PresentationFormat>Panorámica</PresentationFormat>
  <Paragraphs>158</Paragraphs>
  <Slides>20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20</vt:i4>
      </vt:variant>
    </vt:vector>
  </HeadingPairs>
  <TitlesOfParts>
    <vt:vector size="27" baseType="lpstr">
      <vt:lpstr>Arial</vt:lpstr>
      <vt:lpstr>Calibri</vt:lpstr>
      <vt:lpstr>Calibri Light</vt:lpstr>
      <vt:lpstr>gobCL</vt:lpstr>
      <vt:lpstr>Klavika Bd</vt:lpstr>
      <vt:lpstr>Klavika Lt</vt:lpstr>
      <vt:lpstr>Tema de Office</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lpstr>PREMIOS LITERARIOS 2019</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PREMIOS LITERARIOS 2019</dc:title>
  <dc:creator>Mariano Alejandro Tacchi Droguett</dc:creator>
  <cp:lastModifiedBy>Mariano Alejandro Tacchi Droguett</cp:lastModifiedBy>
  <cp:revision>48</cp:revision>
  <dcterms:created xsi:type="dcterms:W3CDTF">2019-02-01T16:45:22Z</dcterms:created>
  <dcterms:modified xsi:type="dcterms:W3CDTF">2019-04-04T20:19:36Z</dcterms:modified>
</cp:coreProperties>
</file>